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67" r:id="rId3"/>
    <p:sldId id="257" r:id="rId4"/>
    <p:sldId id="276" r:id="rId5"/>
    <p:sldId id="258" r:id="rId6"/>
    <p:sldId id="269" r:id="rId7"/>
    <p:sldId id="272" r:id="rId8"/>
    <p:sldId id="260" r:id="rId9"/>
    <p:sldId id="275" r:id="rId10"/>
    <p:sldId id="274" r:id="rId11"/>
    <p:sldId id="273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FEF5A3-FCB3-014D-B797-89C16DFF0559}" v="4" dt="2025-01-29T10:19:07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5308"/>
  </p:normalViewPr>
  <p:slideViewPr>
    <p:cSldViewPr snapToGrid="0">
      <p:cViewPr varScale="1">
        <p:scale>
          <a:sx n="77" d="100"/>
          <a:sy n="77" d="100"/>
        </p:scale>
        <p:origin x="2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ha Bailey" userId="6812e53c-706a-49b8-b72c-d1c7336c238b" providerId="ADAL" clId="{EB67A064-231C-A84F-8F59-EB90FDFE3795}"/>
    <pc:docChg chg="modSld">
      <pc:chgData name="Natasha Bailey" userId="6812e53c-706a-49b8-b72c-d1c7336c238b" providerId="ADAL" clId="{EB67A064-231C-A84F-8F59-EB90FDFE3795}" dt="2025-01-29T10:31:43.803" v="3" actId="2711"/>
      <pc:docMkLst>
        <pc:docMk/>
      </pc:docMkLst>
      <pc:sldChg chg="modNotesTx">
        <pc:chgData name="Natasha Bailey" userId="6812e53c-706a-49b8-b72c-d1c7336c238b" providerId="ADAL" clId="{EB67A064-231C-A84F-8F59-EB90FDFE3795}" dt="2025-01-29T10:31:26.659" v="1" actId="2711"/>
        <pc:sldMkLst>
          <pc:docMk/>
          <pc:sldMk cId="581289300" sldId="257"/>
        </pc:sldMkLst>
      </pc:sldChg>
      <pc:sldChg chg="modNotesTx">
        <pc:chgData name="Natasha Bailey" userId="6812e53c-706a-49b8-b72c-d1c7336c238b" providerId="ADAL" clId="{EB67A064-231C-A84F-8F59-EB90FDFE3795}" dt="2025-01-29T10:31:43.803" v="3" actId="2711"/>
        <pc:sldMkLst>
          <pc:docMk/>
          <pc:sldMk cId="50795119" sldId="27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B69AEA-E3E3-6F4A-BAD9-4771005C6993}" type="doc">
      <dgm:prSet loTypeId="urn:microsoft.com/office/officeart/2005/8/layout/venn1" loCatId="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757AE3BD-20C5-1C4E-A618-F342E2833E8A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BE075A50-972C-BE40-817E-19EAD0DDB9CA}" type="parTrans" cxnId="{33CEE3E8-9727-A64E-8285-736D168DD905}">
      <dgm:prSet/>
      <dgm:spPr/>
      <dgm:t>
        <a:bodyPr/>
        <a:lstStyle/>
        <a:p>
          <a:pPr algn="ctr"/>
          <a:endParaRPr lang="en-GB"/>
        </a:p>
      </dgm:t>
    </dgm:pt>
    <dgm:pt modelId="{23776AA1-6F41-6143-803B-2FC77F0A7114}" type="sibTrans" cxnId="{33CEE3E8-9727-A64E-8285-736D168DD905}">
      <dgm:prSet/>
      <dgm:spPr/>
      <dgm:t>
        <a:bodyPr/>
        <a:lstStyle/>
        <a:p>
          <a:pPr algn="ctr"/>
          <a:endParaRPr lang="en-GB"/>
        </a:p>
      </dgm:t>
    </dgm:pt>
    <dgm:pt modelId="{17FA1E00-0FF1-4D4F-AA97-0FB207CBCA2E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E3CFD7C0-0B0E-0148-B923-41B4F38B36E2}" type="parTrans" cxnId="{E4E51B1B-AA04-824F-8690-7F891067171C}">
      <dgm:prSet/>
      <dgm:spPr/>
      <dgm:t>
        <a:bodyPr/>
        <a:lstStyle/>
        <a:p>
          <a:pPr algn="ctr"/>
          <a:endParaRPr lang="en-GB"/>
        </a:p>
      </dgm:t>
    </dgm:pt>
    <dgm:pt modelId="{158FDD57-E882-6B4D-B3EB-28CC15C0C72D}" type="sibTrans" cxnId="{E4E51B1B-AA04-824F-8690-7F891067171C}">
      <dgm:prSet/>
      <dgm:spPr/>
      <dgm:t>
        <a:bodyPr/>
        <a:lstStyle/>
        <a:p>
          <a:pPr algn="ctr"/>
          <a:endParaRPr lang="en-GB"/>
        </a:p>
      </dgm:t>
    </dgm:pt>
    <dgm:pt modelId="{DF6CA70C-9DC8-7B4E-A5E6-C7E9D3B8A25C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DDF88EAB-3355-4841-858A-8CFBE4D6B907}" type="parTrans" cxnId="{EBE5D36E-C722-D94B-BB4A-B3DD78F3268E}">
      <dgm:prSet/>
      <dgm:spPr/>
      <dgm:t>
        <a:bodyPr/>
        <a:lstStyle/>
        <a:p>
          <a:pPr algn="ctr"/>
          <a:endParaRPr lang="en-GB"/>
        </a:p>
      </dgm:t>
    </dgm:pt>
    <dgm:pt modelId="{5C662350-ACC6-C846-AD9E-403584AFCF0A}" type="sibTrans" cxnId="{EBE5D36E-C722-D94B-BB4A-B3DD78F3268E}">
      <dgm:prSet/>
      <dgm:spPr/>
      <dgm:t>
        <a:bodyPr/>
        <a:lstStyle/>
        <a:p>
          <a:pPr algn="ctr"/>
          <a:endParaRPr lang="en-GB"/>
        </a:p>
      </dgm:t>
    </dgm:pt>
    <dgm:pt modelId="{C427F282-59B3-2A47-8690-4483EC694118}" type="pres">
      <dgm:prSet presAssocID="{3CB69AEA-E3E3-6F4A-BAD9-4771005C6993}" presName="compositeShape" presStyleCnt="0">
        <dgm:presLayoutVars>
          <dgm:chMax val="7"/>
          <dgm:dir/>
          <dgm:resizeHandles val="exact"/>
        </dgm:presLayoutVars>
      </dgm:prSet>
      <dgm:spPr/>
    </dgm:pt>
    <dgm:pt modelId="{A7D8C0F8-D2EA-E241-90BC-D718CCF5052D}" type="pres">
      <dgm:prSet presAssocID="{757AE3BD-20C5-1C4E-A618-F342E2833E8A}" presName="circ1" presStyleLbl="vennNode1" presStyleIdx="0" presStyleCnt="3" custLinFactNeighborX="574" custLinFactNeighborY="4020"/>
      <dgm:spPr/>
    </dgm:pt>
    <dgm:pt modelId="{1A66E1CA-413B-FE4D-B503-83EE2EA892A9}" type="pres">
      <dgm:prSet presAssocID="{757AE3BD-20C5-1C4E-A618-F342E2833E8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958E54-C7BE-0D44-953B-DE10383D3C7C}" type="pres">
      <dgm:prSet presAssocID="{17FA1E00-0FF1-4D4F-AA97-0FB207CBCA2E}" presName="circ2" presStyleLbl="vennNode1" presStyleIdx="1" presStyleCnt="3" custLinFactNeighborX="-5459" custLinFactNeighborY="-4597"/>
      <dgm:spPr/>
    </dgm:pt>
    <dgm:pt modelId="{77878B7C-1B85-D640-8918-9C706B9146C5}" type="pres">
      <dgm:prSet presAssocID="{17FA1E00-0FF1-4D4F-AA97-0FB207CBCA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E1B3267-0F36-4641-B06F-A9872B76DCA9}" type="pres">
      <dgm:prSet presAssocID="{DF6CA70C-9DC8-7B4E-A5E6-C7E9D3B8A25C}" presName="circ3" presStyleLbl="vennNode1" presStyleIdx="2" presStyleCnt="3" custLinFactNeighborX="8124" custLinFactNeighborY="-3445"/>
      <dgm:spPr/>
    </dgm:pt>
    <dgm:pt modelId="{F72706E3-F474-3448-BA86-704E39076EBD}" type="pres">
      <dgm:prSet presAssocID="{DF6CA70C-9DC8-7B4E-A5E6-C7E9D3B8A2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4E51B1B-AA04-824F-8690-7F891067171C}" srcId="{3CB69AEA-E3E3-6F4A-BAD9-4771005C6993}" destId="{17FA1E00-0FF1-4D4F-AA97-0FB207CBCA2E}" srcOrd="1" destOrd="0" parTransId="{E3CFD7C0-0B0E-0148-B923-41B4F38B36E2}" sibTransId="{158FDD57-E882-6B4D-B3EB-28CC15C0C72D}"/>
    <dgm:cxn modelId="{B56E2724-BABF-C54A-8616-9E01F4FF8F59}" type="presOf" srcId="{757AE3BD-20C5-1C4E-A618-F342E2833E8A}" destId="{1A66E1CA-413B-FE4D-B503-83EE2EA892A9}" srcOrd="1" destOrd="0" presId="urn:microsoft.com/office/officeart/2005/8/layout/venn1"/>
    <dgm:cxn modelId="{3081B94C-ADBF-3849-A9C8-0439894ABDB2}" type="presOf" srcId="{757AE3BD-20C5-1C4E-A618-F342E2833E8A}" destId="{A7D8C0F8-D2EA-E241-90BC-D718CCF5052D}" srcOrd="0" destOrd="0" presId="urn:microsoft.com/office/officeart/2005/8/layout/venn1"/>
    <dgm:cxn modelId="{EBE5D36E-C722-D94B-BB4A-B3DD78F3268E}" srcId="{3CB69AEA-E3E3-6F4A-BAD9-4771005C6993}" destId="{DF6CA70C-9DC8-7B4E-A5E6-C7E9D3B8A25C}" srcOrd="2" destOrd="0" parTransId="{DDF88EAB-3355-4841-858A-8CFBE4D6B907}" sibTransId="{5C662350-ACC6-C846-AD9E-403584AFCF0A}"/>
    <dgm:cxn modelId="{E3AC94A9-FB11-3F47-8CC5-9293215C7EAC}" type="presOf" srcId="{DF6CA70C-9DC8-7B4E-A5E6-C7E9D3B8A25C}" destId="{AE1B3267-0F36-4641-B06F-A9872B76DCA9}" srcOrd="0" destOrd="0" presId="urn:microsoft.com/office/officeart/2005/8/layout/venn1"/>
    <dgm:cxn modelId="{4831FDB5-061E-AA44-B198-F078B908032E}" type="presOf" srcId="{17FA1E00-0FF1-4D4F-AA97-0FB207CBCA2E}" destId="{7E958E54-C7BE-0D44-953B-DE10383D3C7C}" srcOrd="0" destOrd="0" presId="urn:microsoft.com/office/officeart/2005/8/layout/venn1"/>
    <dgm:cxn modelId="{873D29C9-1617-E44D-8BE2-BD3E9E74C97C}" type="presOf" srcId="{3CB69AEA-E3E3-6F4A-BAD9-4771005C6993}" destId="{C427F282-59B3-2A47-8690-4483EC694118}" srcOrd="0" destOrd="0" presId="urn:microsoft.com/office/officeart/2005/8/layout/venn1"/>
    <dgm:cxn modelId="{33CEE3E8-9727-A64E-8285-736D168DD905}" srcId="{3CB69AEA-E3E3-6F4A-BAD9-4771005C6993}" destId="{757AE3BD-20C5-1C4E-A618-F342E2833E8A}" srcOrd="0" destOrd="0" parTransId="{BE075A50-972C-BE40-817E-19EAD0DDB9CA}" sibTransId="{23776AA1-6F41-6143-803B-2FC77F0A7114}"/>
    <dgm:cxn modelId="{71D5C4F2-BADE-F043-B478-4EBFB84A0128}" type="presOf" srcId="{17FA1E00-0FF1-4D4F-AA97-0FB207CBCA2E}" destId="{77878B7C-1B85-D640-8918-9C706B9146C5}" srcOrd="1" destOrd="0" presId="urn:microsoft.com/office/officeart/2005/8/layout/venn1"/>
    <dgm:cxn modelId="{2466FDFD-5DA8-DA46-B8D0-EBBFFB677F80}" type="presOf" srcId="{DF6CA70C-9DC8-7B4E-A5E6-C7E9D3B8A25C}" destId="{F72706E3-F474-3448-BA86-704E39076EBD}" srcOrd="1" destOrd="0" presId="urn:microsoft.com/office/officeart/2005/8/layout/venn1"/>
    <dgm:cxn modelId="{B4BBFFE9-A228-C941-9CC5-BAAFAB36E1A1}" type="presParOf" srcId="{C427F282-59B3-2A47-8690-4483EC694118}" destId="{A7D8C0F8-D2EA-E241-90BC-D718CCF5052D}" srcOrd="0" destOrd="0" presId="urn:microsoft.com/office/officeart/2005/8/layout/venn1"/>
    <dgm:cxn modelId="{CF2D4C13-C1D4-3B43-9A76-764CB9FFFF75}" type="presParOf" srcId="{C427F282-59B3-2A47-8690-4483EC694118}" destId="{1A66E1CA-413B-FE4D-B503-83EE2EA892A9}" srcOrd="1" destOrd="0" presId="urn:microsoft.com/office/officeart/2005/8/layout/venn1"/>
    <dgm:cxn modelId="{AD0B620A-F297-4C45-987B-FCDE7C2CB023}" type="presParOf" srcId="{C427F282-59B3-2A47-8690-4483EC694118}" destId="{7E958E54-C7BE-0D44-953B-DE10383D3C7C}" srcOrd="2" destOrd="0" presId="urn:microsoft.com/office/officeart/2005/8/layout/venn1"/>
    <dgm:cxn modelId="{5E7F9E27-F5AF-5642-A70D-2628C00B9BF2}" type="presParOf" srcId="{C427F282-59B3-2A47-8690-4483EC694118}" destId="{77878B7C-1B85-D640-8918-9C706B9146C5}" srcOrd="3" destOrd="0" presId="urn:microsoft.com/office/officeart/2005/8/layout/venn1"/>
    <dgm:cxn modelId="{B1422EAF-756B-FC46-BE8B-10D6370453D9}" type="presParOf" srcId="{C427F282-59B3-2A47-8690-4483EC694118}" destId="{AE1B3267-0F36-4641-B06F-A9872B76DCA9}" srcOrd="4" destOrd="0" presId="urn:microsoft.com/office/officeart/2005/8/layout/venn1"/>
    <dgm:cxn modelId="{3F93427D-ECBE-DA45-8193-BC7CCF11777B}" type="presParOf" srcId="{C427F282-59B3-2A47-8690-4483EC694118}" destId="{F72706E3-F474-3448-BA86-704E39076EB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B69AEA-E3E3-6F4A-BAD9-4771005C6993}" type="doc">
      <dgm:prSet loTypeId="urn:microsoft.com/office/officeart/2005/8/layout/venn1" loCatId="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757AE3BD-20C5-1C4E-A618-F342E2833E8A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BE075A50-972C-BE40-817E-19EAD0DDB9CA}" type="parTrans" cxnId="{33CEE3E8-9727-A64E-8285-736D168DD905}">
      <dgm:prSet/>
      <dgm:spPr/>
      <dgm:t>
        <a:bodyPr/>
        <a:lstStyle/>
        <a:p>
          <a:pPr algn="ctr"/>
          <a:endParaRPr lang="en-GB"/>
        </a:p>
      </dgm:t>
    </dgm:pt>
    <dgm:pt modelId="{23776AA1-6F41-6143-803B-2FC77F0A7114}" type="sibTrans" cxnId="{33CEE3E8-9727-A64E-8285-736D168DD905}">
      <dgm:prSet/>
      <dgm:spPr/>
      <dgm:t>
        <a:bodyPr/>
        <a:lstStyle/>
        <a:p>
          <a:pPr algn="ctr"/>
          <a:endParaRPr lang="en-GB"/>
        </a:p>
      </dgm:t>
    </dgm:pt>
    <dgm:pt modelId="{17FA1E00-0FF1-4D4F-AA97-0FB207CBCA2E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E3CFD7C0-0B0E-0148-B923-41B4F38B36E2}" type="parTrans" cxnId="{E4E51B1B-AA04-824F-8690-7F891067171C}">
      <dgm:prSet/>
      <dgm:spPr/>
      <dgm:t>
        <a:bodyPr/>
        <a:lstStyle/>
        <a:p>
          <a:pPr algn="ctr"/>
          <a:endParaRPr lang="en-GB"/>
        </a:p>
      </dgm:t>
    </dgm:pt>
    <dgm:pt modelId="{158FDD57-E882-6B4D-B3EB-28CC15C0C72D}" type="sibTrans" cxnId="{E4E51B1B-AA04-824F-8690-7F891067171C}">
      <dgm:prSet/>
      <dgm:spPr/>
      <dgm:t>
        <a:bodyPr/>
        <a:lstStyle/>
        <a:p>
          <a:pPr algn="ctr"/>
          <a:endParaRPr lang="en-GB"/>
        </a:p>
      </dgm:t>
    </dgm:pt>
    <dgm:pt modelId="{DF6CA70C-9DC8-7B4E-A5E6-C7E9D3B8A25C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DDF88EAB-3355-4841-858A-8CFBE4D6B907}" type="parTrans" cxnId="{EBE5D36E-C722-D94B-BB4A-B3DD78F3268E}">
      <dgm:prSet/>
      <dgm:spPr/>
      <dgm:t>
        <a:bodyPr/>
        <a:lstStyle/>
        <a:p>
          <a:pPr algn="ctr"/>
          <a:endParaRPr lang="en-GB"/>
        </a:p>
      </dgm:t>
    </dgm:pt>
    <dgm:pt modelId="{5C662350-ACC6-C846-AD9E-403584AFCF0A}" type="sibTrans" cxnId="{EBE5D36E-C722-D94B-BB4A-B3DD78F3268E}">
      <dgm:prSet/>
      <dgm:spPr/>
      <dgm:t>
        <a:bodyPr/>
        <a:lstStyle/>
        <a:p>
          <a:pPr algn="ctr"/>
          <a:endParaRPr lang="en-GB"/>
        </a:p>
      </dgm:t>
    </dgm:pt>
    <dgm:pt modelId="{C427F282-59B3-2A47-8690-4483EC694118}" type="pres">
      <dgm:prSet presAssocID="{3CB69AEA-E3E3-6F4A-BAD9-4771005C6993}" presName="compositeShape" presStyleCnt="0">
        <dgm:presLayoutVars>
          <dgm:chMax val="7"/>
          <dgm:dir/>
          <dgm:resizeHandles val="exact"/>
        </dgm:presLayoutVars>
      </dgm:prSet>
      <dgm:spPr/>
    </dgm:pt>
    <dgm:pt modelId="{A7D8C0F8-D2EA-E241-90BC-D718CCF5052D}" type="pres">
      <dgm:prSet presAssocID="{757AE3BD-20C5-1C4E-A618-F342E2833E8A}" presName="circ1" presStyleLbl="vennNode1" presStyleIdx="0" presStyleCnt="3" custLinFactNeighborX="574" custLinFactNeighborY="4020"/>
      <dgm:spPr/>
    </dgm:pt>
    <dgm:pt modelId="{1A66E1CA-413B-FE4D-B503-83EE2EA892A9}" type="pres">
      <dgm:prSet presAssocID="{757AE3BD-20C5-1C4E-A618-F342E2833E8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958E54-C7BE-0D44-953B-DE10383D3C7C}" type="pres">
      <dgm:prSet presAssocID="{17FA1E00-0FF1-4D4F-AA97-0FB207CBCA2E}" presName="circ2" presStyleLbl="vennNode1" presStyleIdx="1" presStyleCnt="3" custLinFactNeighborX="-5459" custLinFactNeighborY="-4597"/>
      <dgm:spPr/>
    </dgm:pt>
    <dgm:pt modelId="{77878B7C-1B85-D640-8918-9C706B9146C5}" type="pres">
      <dgm:prSet presAssocID="{17FA1E00-0FF1-4D4F-AA97-0FB207CBCA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E1B3267-0F36-4641-B06F-A9872B76DCA9}" type="pres">
      <dgm:prSet presAssocID="{DF6CA70C-9DC8-7B4E-A5E6-C7E9D3B8A25C}" presName="circ3" presStyleLbl="vennNode1" presStyleIdx="2" presStyleCnt="3" custLinFactNeighborX="8124" custLinFactNeighborY="-3445"/>
      <dgm:spPr/>
    </dgm:pt>
    <dgm:pt modelId="{F72706E3-F474-3448-BA86-704E39076EBD}" type="pres">
      <dgm:prSet presAssocID="{DF6CA70C-9DC8-7B4E-A5E6-C7E9D3B8A2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4E51B1B-AA04-824F-8690-7F891067171C}" srcId="{3CB69AEA-E3E3-6F4A-BAD9-4771005C6993}" destId="{17FA1E00-0FF1-4D4F-AA97-0FB207CBCA2E}" srcOrd="1" destOrd="0" parTransId="{E3CFD7C0-0B0E-0148-B923-41B4F38B36E2}" sibTransId="{158FDD57-E882-6B4D-B3EB-28CC15C0C72D}"/>
    <dgm:cxn modelId="{B56E2724-BABF-C54A-8616-9E01F4FF8F59}" type="presOf" srcId="{757AE3BD-20C5-1C4E-A618-F342E2833E8A}" destId="{1A66E1CA-413B-FE4D-B503-83EE2EA892A9}" srcOrd="1" destOrd="0" presId="urn:microsoft.com/office/officeart/2005/8/layout/venn1"/>
    <dgm:cxn modelId="{3081B94C-ADBF-3849-A9C8-0439894ABDB2}" type="presOf" srcId="{757AE3BD-20C5-1C4E-A618-F342E2833E8A}" destId="{A7D8C0F8-D2EA-E241-90BC-D718CCF5052D}" srcOrd="0" destOrd="0" presId="urn:microsoft.com/office/officeart/2005/8/layout/venn1"/>
    <dgm:cxn modelId="{EBE5D36E-C722-D94B-BB4A-B3DD78F3268E}" srcId="{3CB69AEA-E3E3-6F4A-BAD9-4771005C6993}" destId="{DF6CA70C-9DC8-7B4E-A5E6-C7E9D3B8A25C}" srcOrd="2" destOrd="0" parTransId="{DDF88EAB-3355-4841-858A-8CFBE4D6B907}" sibTransId="{5C662350-ACC6-C846-AD9E-403584AFCF0A}"/>
    <dgm:cxn modelId="{E3AC94A9-FB11-3F47-8CC5-9293215C7EAC}" type="presOf" srcId="{DF6CA70C-9DC8-7B4E-A5E6-C7E9D3B8A25C}" destId="{AE1B3267-0F36-4641-B06F-A9872B76DCA9}" srcOrd="0" destOrd="0" presId="urn:microsoft.com/office/officeart/2005/8/layout/venn1"/>
    <dgm:cxn modelId="{4831FDB5-061E-AA44-B198-F078B908032E}" type="presOf" srcId="{17FA1E00-0FF1-4D4F-AA97-0FB207CBCA2E}" destId="{7E958E54-C7BE-0D44-953B-DE10383D3C7C}" srcOrd="0" destOrd="0" presId="urn:microsoft.com/office/officeart/2005/8/layout/venn1"/>
    <dgm:cxn modelId="{873D29C9-1617-E44D-8BE2-BD3E9E74C97C}" type="presOf" srcId="{3CB69AEA-E3E3-6F4A-BAD9-4771005C6993}" destId="{C427F282-59B3-2A47-8690-4483EC694118}" srcOrd="0" destOrd="0" presId="urn:microsoft.com/office/officeart/2005/8/layout/venn1"/>
    <dgm:cxn modelId="{33CEE3E8-9727-A64E-8285-736D168DD905}" srcId="{3CB69AEA-E3E3-6F4A-BAD9-4771005C6993}" destId="{757AE3BD-20C5-1C4E-A618-F342E2833E8A}" srcOrd="0" destOrd="0" parTransId="{BE075A50-972C-BE40-817E-19EAD0DDB9CA}" sibTransId="{23776AA1-6F41-6143-803B-2FC77F0A7114}"/>
    <dgm:cxn modelId="{71D5C4F2-BADE-F043-B478-4EBFB84A0128}" type="presOf" srcId="{17FA1E00-0FF1-4D4F-AA97-0FB207CBCA2E}" destId="{77878B7C-1B85-D640-8918-9C706B9146C5}" srcOrd="1" destOrd="0" presId="urn:microsoft.com/office/officeart/2005/8/layout/venn1"/>
    <dgm:cxn modelId="{2466FDFD-5DA8-DA46-B8D0-EBBFFB677F80}" type="presOf" srcId="{DF6CA70C-9DC8-7B4E-A5E6-C7E9D3B8A25C}" destId="{F72706E3-F474-3448-BA86-704E39076EBD}" srcOrd="1" destOrd="0" presId="urn:microsoft.com/office/officeart/2005/8/layout/venn1"/>
    <dgm:cxn modelId="{B4BBFFE9-A228-C941-9CC5-BAAFAB36E1A1}" type="presParOf" srcId="{C427F282-59B3-2A47-8690-4483EC694118}" destId="{A7D8C0F8-D2EA-E241-90BC-D718CCF5052D}" srcOrd="0" destOrd="0" presId="urn:microsoft.com/office/officeart/2005/8/layout/venn1"/>
    <dgm:cxn modelId="{CF2D4C13-C1D4-3B43-9A76-764CB9FFFF75}" type="presParOf" srcId="{C427F282-59B3-2A47-8690-4483EC694118}" destId="{1A66E1CA-413B-FE4D-B503-83EE2EA892A9}" srcOrd="1" destOrd="0" presId="urn:microsoft.com/office/officeart/2005/8/layout/venn1"/>
    <dgm:cxn modelId="{AD0B620A-F297-4C45-987B-FCDE7C2CB023}" type="presParOf" srcId="{C427F282-59B3-2A47-8690-4483EC694118}" destId="{7E958E54-C7BE-0D44-953B-DE10383D3C7C}" srcOrd="2" destOrd="0" presId="urn:microsoft.com/office/officeart/2005/8/layout/venn1"/>
    <dgm:cxn modelId="{5E7F9E27-F5AF-5642-A70D-2628C00B9BF2}" type="presParOf" srcId="{C427F282-59B3-2A47-8690-4483EC694118}" destId="{77878B7C-1B85-D640-8918-9C706B9146C5}" srcOrd="3" destOrd="0" presId="urn:microsoft.com/office/officeart/2005/8/layout/venn1"/>
    <dgm:cxn modelId="{B1422EAF-756B-FC46-BE8B-10D6370453D9}" type="presParOf" srcId="{C427F282-59B3-2A47-8690-4483EC694118}" destId="{AE1B3267-0F36-4641-B06F-A9872B76DCA9}" srcOrd="4" destOrd="0" presId="urn:microsoft.com/office/officeart/2005/8/layout/venn1"/>
    <dgm:cxn modelId="{3F93427D-ECBE-DA45-8193-BC7CCF11777B}" type="presParOf" srcId="{C427F282-59B3-2A47-8690-4483EC694118}" destId="{F72706E3-F474-3448-BA86-704E39076EB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8C0F8-D2EA-E241-90BC-D718CCF5052D}">
      <dsp:nvSpPr>
        <dsp:cNvPr id="0" name=""/>
        <dsp:cNvSpPr/>
      </dsp:nvSpPr>
      <dsp:spPr>
        <a:xfrm>
          <a:off x="1557429" y="225816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2050748" y="873297"/>
        <a:ext cx="2713253" cy="1664950"/>
      </dsp:txXfrm>
    </dsp:sp>
    <dsp:sp modelId="{7E958E54-C7BE-0D44-953B-DE10383D3C7C}">
      <dsp:nvSpPr>
        <dsp:cNvPr id="0" name=""/>
        <dsp:cNvSpPr/>
      </dsp:nvSpPr>
      <dsp:spPr>
        <a:xfrm>
          <a:off x="2669258" y="2219428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800808" y="3175234"/>
        <a:ext cx="2219934" cy="2034940"/>
      </dsp:txXfrm>
    </dsp:sp>
    <dsp:sp modelId="{AE1B3267-0F36-4641-B06F-A9872B76DCA9}">
      <dsp:nvSpPr>
        <dsp:cNvPr id="0" name=""/>
        <dsp:cNvSpPr/>
      </dsp:nvSpPr>
      <dsp:spPr>
        <a:xfrm>
          <a:off x="501727" y="2262051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850133" y="3217856"/>
        <a:ext cx="2219934" cy="2034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8C0F8-D2EA-E241-90BC-D718CCF5052D}">
      <dsp:nvSpPr>
        <dsp:cNvPr id="0" name=""/>
        <dsp:cNvSpPr/>
      </dsp:nvSpPr>
      <dsp:spPr>
        <a:xfrm>
          <a:off x="1557429" y="225816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2050748" y="873297"/>
        <a:ext cx="2713253" cy="1664950"/>
      </dsp:txXfrm>
    </dsp:sp>
    <dsp:sp modelId="{7E958E54-C7BE-0D44-953B-DE10383D3C7C}">
      <dsp:nvSpPr>
        <dsp:cNvPr id="0" name=""/>
        <dsp:cNvSpPr/>
      </dsp:nvSpPr>
      <dsp:spPr>
        <a:xfrm>
          <a:off x="2669258" y="2219428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800808" y="3175234"/>
        <a:ext cx="2219934" cy="2034940"/>
      </dsp:txXfrm>
    </dsp:sp>
    <dsp:sp modelId="{AE1B3267-0F36-4641-B06F-A9872B76DCA9}">
      <dsp:nvSpPr>
        <dsp:cNvPr id="0" name=""/>
        <dsp:cNvSpPr/>
      </dsp:nvSpPr>
      <dsp:spPr>
        <a:xfrm>
          <a:off x="501727" y="2262051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850133" y="3217856"/>
        <a:ext cx="2219934" cy="2034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3774C-501C-F243-9356-9116EE8419BD}" type="datetimeFigureOut">
              <a:rPr lang="en-US" smtClean="0"/>
              <a:t>1/29/25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EFA57-8D97-B846-9802-EE927E1A2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3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IacgUjJVjo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JgzVgLLH1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sng" dirty="0">
                <a:solidFill>
                  <a:srgbClr val="800080"/>
                </a:solidFill>
                <a:effectLst/>
                <a:latin typeface="+mn-lt"/>
                <a:hlinkClick r:id="rId3" tooltip="https://youtu.be/uIacgUjJVjo"/>
              </a:rPr>
              <a:t>https://youtu.be/uIacgUjJVjo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8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sng" dirty="0">
                <a:solidFill>
                  <a:srgbClr val="800080"/>
                </a:solidFill>
                <a:effectLst/>
                <a:latin typeface="+mn-lt"/>
                <a:hlinkClick r:id="rId3" tooltip="https://youtu.be/WJgzVgLLH1g"/>
              </a:rPr>
              <a:t>https://youtu.be/WJgzVgLLH1g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0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printed and cut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5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B82EE-33EA-21E8-B232-BEED45BE1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2D50E0-4D60-2E63-9A23-524F7E68D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2DB3B-7AE5-A828-826B-5BF0D9BE0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printed and cut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389DB-07D0-2FFB-6684-54F5B968B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3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4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F90C0-6AF2-BB1B-A7CC-CB6EECB2C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A3A68-27F2-E8BC-4BC0-9DCE0621B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9FB63-65B0-C78A-FF7F-54694D5BF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CLOZE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0B519-533E-263E-7F13-9C1A7B5B3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3D9B3-C607-F155-D4B3-1831F4E42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BC81F-B96C-A853-6474-7226EA39E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4B0C1-CDEB-2ECB-0BAD-E66E425DD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CLOZE with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C6B07-0E3C-99CC-C1AF-3E8ABA2B9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57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2AD69-2774-066B-8671-A97D68583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A2864C-112E-A5D3-F06E-D5AE07DB60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65736-6FBB-6B52-8DA5-9623BF860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35CB3-199A-B55B-89C7-989B07095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1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2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89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9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3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1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0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5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79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7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2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1CD53-013F-F449-93DB-9C3A016021BE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https://belvoir-university-health.s3.amazonaws.com/media/2018/07/08154738/what-is-bone-marrow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IacgUjJVjo?feature=oembed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JgzVgLLH1g?feature=oembed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E48791-054E-56EB-8EC3-CA50728AD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1" y="162593"/>
            <a:ext cx="3565375" cy="305603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25C7728-38EF-5246-325E-8BD4D162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943" y="555317"/>
            <a:ext cx="69493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4" descr="what s bone marrow">
            <a:extLst>
              <a:ext uri="{FF2B5EF4-FFF2-40B4-BE49-F238E27FC236}">
                <a16:creationId xmlns:a16="http://schemas.microsoft.com/office/drawing/2014/main" id="{5E22684F-A955-A091-BD07-4D52C2E4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957" y="555318"/>
            <a:ext cx="4884042" cy="27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group of spheres&#10;&#10;Description automatically generated">
            <a:extLst>
              <a:ext uri="{FF2B5EF4-FFF2-40B4-BE49-F238E27FC236}">
                <a16:creationId xmlns:a16="http://schemas.microsoft.com/office/drawing/2014/main" id="{7B241944-117A-A882-B968-055965549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0" y="3516003"/>
            <a:ext cx="2977116" cy="3251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451EB2-AA0B-9984-C5E1-4FFC82CA9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957" y="3552024"/>
            <a:ext cx="4853264" cy="1601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E42FF-8D1D-97CE-FA4C-FB4446FBB363}"/>
              </a:ext>
            </a:extLst>
          </p:cNvPr>
          <p:cNvSpPr txBox="1"/>
          <p:nvPr/>
        </p:nvSpPr>
        <p:spPr>
          <a:xfrm>
            <a:off x="283599" y="2869277"/>
            <a:ext cx="9379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What is the connection? </a:t>
            </a:r>
            <a:endParaRPr lang="en-US" sz="5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9E1A2D-7371-85D7-80C4-BC67B7A6D5D2}"/>
              </a:ext>
            </a:extLst>
          </p:cNvPr>
          <p:cNvSpPr txBox="1"/>
          <p:nvPr/>
        </p:nvSpPr>
        <p:spPr>
          <a:xfrm>
            <a:off x="4040957" y="5272596"/>
            <a:ext cx="56825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Answer:</a:t>
            </a:r>
          </a:p>
          <a:p>
            <a:r>
              <a:rPr lang="en-GB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Stem cells</a:t>
            </a:r>
            <a:endParaRPr lang="en-US" sz="4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0C185B-B320-2488-252D-D2A14EF4D31F}"/>
              </a:ext>
            </a:extLst>
          </p:cNvPr>
          <p:cNvSpPr txBox="1"/>
          <p:nvPr/>
        </p:nvSpPr>
        <p:spPr>
          <a:xfrm>
            <a:off x="348232" y="147251"/>
            <a:ext cx="3306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Brain organoid made from stem cells</a:t>
            </a:r>
            <a:endParaRPr lang="en-US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B35F1E-2BC9-3FB7-CB68-43F13C531C61}"/>
              </a:ext>
            </a:extLst>
          </p:cNvPr>
          <p:cNvSpPr txBox="1"/>
          <p:nvPr/>
        </p:nvSpPr>
        <p:spPr>
          <a:xfrm>
            <a:off x="5054748" y="4852342"/>
            <a:ext cx="4295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Mini beating heart made from stem cells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5DBB42-FED3-4778-9A18-0DFEA2D8EE07}"/>
              </a:ext>
            </a:extLst>
          </p:cNvPr>
          <p:cNvSpPr txBox="1"/>
          <p:nvPr/>
        </p:nvSpPr>
        <p:spPr>
          <a:xfrm>
            <a:off x="5837089" y="555317"/>
            <a:ext cx="3306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Adult stem cells in bone marrow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CB3F5D-E227-B7EC-6ABF-491CD1E1A493}"/>
              </a:ext>
            </a:extLst>
          </p:cNvPr>
          <p:cNvSpPr txBox="1"/>
          <p:nvPr/>
        </p:nvSpPr>
        <p:spPr>
          <a:xfrm>
            <a:off x="871870" y="6428954"/>
            <a:ext cx="33598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Human embryo stem cells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049B9-D9D4-FD8D-F8F8-A666128EA84A}"/>
              </a:ext>
            </a:extLst>
          </p:cNvPr>
          <p:cNvSpPr txBox="1"/>
          <p:nvPr/>
        </p:nvSpPr>
        <p:spPr>
          <a:xfrm>
            <a:off x="339731" y="147251"/>
            <a:ext cx="3306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Brain organoid</a:t>
            </a:r>
            <a:endParaRPr lang="en-US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4EC77-8B64-ECF7-9F9A-702A06471C75}"/>
              </a:ext>
            </a:extLst>
          </p:cNvPr>
          <p:cNvSpPr txBox="1"/>
          <p:nvPr/>
        </p:nvSpPr>
        <p:spPr>
          <a:xfrm>
            <a:off x="7541115" y="564103"/>
            <a:ext cx="20480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bone marrow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09C0F-7C71-71B1-C264-536EFC484382}"/>
              </a:ext>
            </a:extLst>
          </p:cNvPr>
          <p:cNvSpPr txBox="1"/>
          <p:nvPr/>
        </p:nvSpPr>
        <p:spPr>
          <a:xfrm>
            <a:off x="5054747" y="4852342"/>
            <a:ext cx="4295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Mini beating heart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196C0-840F-A8C2-00B7-05F13165C817}"/>
              </a:ext>
            </a:extLst>
          </p:cNvPr>
          <p:cNvSpPr txBox="1"/>
          <p:nvPr/>
        </p:nvSpPr>
        <p:spPr>
          <a:xfrm>
            <a:off x="871869" y="6403988"/>
            <a:ext cx="33598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Human embryo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630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42129C2-7195-4566-0351-54124E715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F13989-E8EF-C32E-0411-6EFECB464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076753"/>
              </p:ext>
            </p:extLst>
          </p:nvPr>
        </p:nvGraphicFramePr>
        <p:xfrm>
          <a:off x="69851" y="256033"/>
          <a:ext cx="9004298" cy="529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0980">
                  <a:extLst>
                    <a:ext uri="{9D8B030D-6E8A-4147-A177-3AD203B41FA5}">
                      <a16:colId xmlns:a16="http://schemas.microsoft.com/office/drawing/2014/main" val="392053001"/>
                    </a:ext>
                  </a:extLst>
                </a:gridCol>
                <a:gridCol w="2311358">
                  <a:extLst>
                    <a:ext uri="{9D8B030D-6E8A-4147-A177-3AD203B41FA5}">
                      <a16:colId xmlns:a16="http://schemas.microsoft.com/office/drawing/2014/main" val="749689071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890166078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1252251765"/>
                    </a:ext>
                  </a:extLst>
                </a:gridCol>
              </a:tblGrid>
              <a:tr h="369957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Embryonic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Adult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Induced pluripotent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36718"/>
                  </a:ext>
                </a:extLst>
              </a:tr>
              <a:tr h="1176955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Where do the cells come from?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Discarded e_________  from IVF treatment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B_________ marrow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Almost any c_________  in the body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431897"/>
                  </a:ext>
                </a:extLst>
              </a:tr>
              <a:tr h="1089153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can they do?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Can d_________ into any cell in the body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They are multipotent - can differentiate into a l____ number of cells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Unipotent cells are r_________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become pluripotent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15893"/>
                  </a:ext>
                </a:extLst>
              </a:tr>
              <a:tr h="142063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could they be used for?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treat d_________ by replacing damaged cells in the pancreas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Bone marrow t_________ for people with cancer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Disease research and d_________ development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653845"/>
                  </a:ext>
                </a:extLst>
              </a:tr>
              <a:tr h="110987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are the problems?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Ethical issues: Embryo is </a:t>
                      </a:r>
                      <a:r>
                        <a:rPr lang="en-GB" sz="1600" i="0" dirty="0" err="1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d_________during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Risk of </a:t>
                      </a:r>
                      <a:r>
                        <a:rPr lang="en-GB" sz="1600" i="0" dirty="0" err="1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i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_________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Cells in a dish may not behave exactly as they do in a b_________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6287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2B6C5D6-5AEC-A34D-92FC-F841DCEF5BE0}"/>
              </a:ext>
            </a:extLst>
          </p:cNvPr>
          <p:cNvSpPr txBox="1"/>
          <p:nvPr/>
        </p:nvSpPr>
        <p:spPr>
          <a:xfrm>
            <a:off x="69851" y="5703100"/>
            <a:ext cx="900429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Word bank:</a:t>
            </a:r>
            <a:r>
              <a:rPr lang="en-GB" b="1" dirty="0"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 </a:t>
            </a:r>
            <a:r>
              <a:rPr lang="en-GB" sz="18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diabetes, drug, body, bone, cell, limited, reprogrammed, embryos, transplants, differentiate, destroyed, infection</a:t>
            </a:r>
          </a:p>
        </p:txBody>
      </p:sp>
    </p:spTree>
    <p:extLst>
      <p:ext uri="{BB962C8B-B14F-4D97-AF65-F5344CB8AC3E}">
        <p14:creationId xmlns:p14="http://schemas.microsoft.com/office/powerpoint/2010/main" val="3424399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AA19E8-5073-BBCF-0DC8-78F232C2D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D3626FB-EA04-4632-F5AF-3E67DF2F6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409595"/>
              </p:ext>
            </p:extLst>
          </p:nvPr>
        </p:nvGraphicFramePr>
        <p:xfrm>
          <a:off x="69851" y="256033"/>
          <a:ext cx="9004298" cy="6314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0980">
                  <a:extLst>
                    <a:ext uri="{9D8B030D-6E8A-4147-A177-3AD203B41FA5}">
                      <a16:colId xmlns:a16="http://schemas.microsoft.com/office/drawing/2014/main" val="392053001"/>
                    </a:ext>
                  </a:extLst>
                </a:gridCol>
                <a:gridCol w="2311358">
                  <a:extLst>
                    <a:ext uri="{9D8B030D-6E8A-4147-A177-3AD203B41FA5}">
                      <a16:colId xmlns:a16="http://schemas.microsoft.com/office/drawing/2014/main" val="749689071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890166078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1252251765"/>
                    </a:ext>
                  </a:extLst>
                </a:gridCol>
              </a:tblGrid>
              <a:tr h="441081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Embryonic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Adult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Induced pluripotent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36718"/>
                  </a:ext>
                </a:extLst>
              </a:tr>
              <a:tr h="1403223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Where do the cells come from?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Discarded </a:t>
                      </a:r>
                      <a:r>
                        <a:rPr lang="en-GB" sz="1600" i="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embryos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 from IVF treatment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Bone 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marrow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Almost any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cell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 in the body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431897"/>
                  </a:ext>
                </a:extLst>
              </a:tr>
              <a:tr h="145359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can they do?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Can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differentiate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into any cell in the body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They are multipotent - can differentiate into a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limited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number of cells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Unipotent cells are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reprogrammed</a:t>
                      </a:r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become pluripotent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15893"/>
                  </a:ext>
                </a:extLst>
              </a:tr>
              <a:tr h="169375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could they be used for?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treat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diabetes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by replacing damaged cells in the pancreas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Bone marrow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transplants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for people with cancer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Disease research and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drug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development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653845"/>
                  </a:ext>
                </a:extLst>
              </a:tr>
              <a:tr h="1323244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are the problems?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Ethical issues: Embryo is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destroyed 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during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Risk of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infection</a:t>
                      </a:r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Cells in a dish may not behave exactly as they do in a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body</a:t>
                      </a:r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628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667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57D31F5-7FB3-8926-B639-CAA993745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03FA681-E2F6-A91F-4402-3E81647963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8249478"/>
              </p:ext>
            </p:extLst>
          </p:nvPr>
        </p:nvGraphicFramePr>
        <p:xfrm>
          <a:off x="-60960" y="691515"/>
          <a:ext cx="6772275" cy="6166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7">
            <a:extLst>
              <a:ext uri="{FF2B5EF4-FFF2-40B4-BE49-F238E27FC236}">
                <a16:creationId xmlns:a16="http://schemas.microsoft.com/office/drawing/2014/main" id="{C6AD219C-CB85-E88C-4827-EFCC659B4FB5}"/>
              </a:ext>
            </a:extLst>
          </p:cNvPr>
          <p:cNvSpPr txBox="1"/>
          <p:nvPr/>
        </p:nvSpPr>
        <p:spPr>
          <a:xfrm>
            <a:off x="1731454" y="619756"/>
            <a:ext cx="1523365" cy="616585"/>
          </a:xfrm>
          <a:custGeom>
            <a:avLst/>
            <a:gdLst>
              <a:gd name="connsiteX0" fmla="*/ 0 w 1523365"/>
              <a:gd name="connsiteY0" fmla="*/ 0 h 616585"/>
              <a:gd name="connsiteX1" fmla="*/ 492555 w 1523365"/>
              <a:gd name="connsiteY1" fmla="*/ 0 h 616585"/>
              <a:gd name="connsiteX2" fmla="*/ 1000343 w 1523365"/>
              <a:gd name="connsiteY2" fmla="*/ 0 h 616585"/>
              <a:gd name="connsiteX3" fmla="*/ 1523365 w 1523365"/>
              <a:gd name="connsiteY3" fmla="*/ 0 h 616585"/>
              <a:gd name="connsiteX4" fmla="*/ 1523365 w 1523365"/>
              <a:gd name="connsiteY4" fmla="*/ 308293 h 616585"/>
              <a:gd name="connsiteX5" fmla="*/ 1523365 w 1523365"/>
              <a:gd name="connsiteY5" fmla="*/ 616585 h 616585"/>
              <a:gd name="connsiteX6" fmla="*/ 1015577 w 1523365"/>
              <a:gd name="connsiteY6" fmla="*/ 616585 h 616585"/>
              <a:gd name="connsiteX7" fmla="*/ 538256 w 1523365"/>
              <a:gd name="connsiteY7" fmla="*/ 616585 h 616585"/>
              <a:gd name="connsiteX8" fmla="*/ 0 w 1523365"/>
              <a:gd name="connsiteY8" fmla="*/ 616585 h 616585"/>
              <a:gd name="connsiteX9" fmla="*/ 0 w 1523365"/>
              <a:gd name="connsiteY9" fmla="*/ 314458 h 616585"/>
              <a:gd name="connsiteX10" fmla="*/ 0 w 1523365"/>
              <a:gd name="connsiteY10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3365" h="616585" fill="none" extrusionOk="0">
                <a:moveTo>
                  <a:pt x="0" y="0"/>
                </a:moveTo>
                <a:cubicBezTo>
                  <a:pt x="137890" y="-9085"/>
                  <a:pt x="278316" y="21891"/>
                  <a:pt x="492555" y="0"/>
                </a:cubicBezTo>
                <a:cubicBezTo>
                  <a:pt x="706795" y="-21891"/>
                  <a:pt x="799688" y="3661"/>
                  <a:pt x="1000343" y="0"/>
                </a:cubicBezTo>
                <a:cubicBezTo>
                  <a:pt x="1200998" y="-3661"/>
                  <a:pt x="1272393" y="48173"/>
                  <a:pt x="1523365" y="0"/>
                </a:cubicBezTo>
                <a:cubicBezTo>
                  <a:pt x="1558716" y="148204"/>
                  <a:pt x="1503983" y="233950"/>
                  <a:pt x="1523365" y="308293"/>
                </a:cubicBezTo>
                <a:cubicBezTo>
                  <a:pt x="1542747" y="382636"/>
                  <a:pt x="1494590" y="479587"/>
                  <a:pt x="1523365" y="616585"/>
                </a:cubicBezTo>
                <a:cubicBezTo>
                  <a:pt x="1386185" y="665527"/>
                  <a:pt x="1157307" y="591471"/>
                  <a:pt x="1015577" y="616585"/>
                </a:cubicBezTo>
                <a:cubicBezTo>
                  <a:pt x="873847" y="641699"/>
                  <a:pt x="746461" y="581780"/>
                  <a:pt x="538256" y="616585"/>
                </a:cubicBezTo>
                <a:cubicBezTo>
                  <a:pt x="330051" y="651390"/>
                  <a:pt x="235160" y="556888"/>
                  <a:pt x="0" y="616585"/>
                </a:cubicBezTo>
                <a:cubicBezTo>
                  <a:pt x="-7678" y="469756"/>
                  <a:pt x="29429" y="379859"/>
                  <a:pt x="0" y="314458"/>
                </a:cubicBezTo>
                <a:cubicBezTo>
                  <a:pt x="-29429" y="249057"/>
                  <a:pt x="12322" y="156162"/>
                  <a:pt x="0" y="0"/>
                </a:cubicBezTo>
                <a:close/>
              </a:path>
              <a:path w="1523365" h="616585" stroke="0" extrusionOk="0">
                <a:moveTo>
                  <a:pt x="0" y="0"/>
                </a:moveTo>
                <a:cubicBezTo>
                  <a:pt x="246154" y="-37052"/>
                  <a:pt x="390397" y="42822"/>
                  <a:pt x="492555" y="0"/>
                </a:cubicBezTo>
                <a:cubicBezTo>
                  <a:pt x="594713" y="-42822"/>
                  <a:pt x="826030" y="18389"/>
                  <a:pt x="954642" y="0"/>
                </a:cubicBezTo>
                <a:cubicBezTo>
                  <a:pt x="1083254" y="-18389"/>
                  <a:pt x="1341223" y="25345"/>
                  <a:pt x="1523365" y="0"/>
                </a:cubicBezTo>
                <a:cubicBezTo>
                  <a:pt x="1528848" y="110721"/>
                  <a:pt x="1492211" y="172195"/>
                  <a:pt x="1523365" y="302127"/>
                </a:cubicBezTo>
                <a:cubicBezTo>
                  <a:pt x="1554519" y="432059"/>
                  <a:pt x="1510932" y="490261"/>
                  <a:pt x="1523365" y="616585"/>
                </a:cubicBezTo>
                <a:cubicBezTo>
                  <a:pt x="1289287" y="624040"/>
                  <a:pt x="1158651" y="589904"/>
                  <a:pt x="1046044" y="616585"/>
                </a:cubicBezTo>
                <a:cubicBezTo>
                  <a:pt x="933437" y="643266"/>
                  <a:pt x="760450" y="609196"/>
                  <a:pt x="568723" y="616585"/>
                </a:cubicBezTo>
                <a:cubicBezTo>
                  <a:pt x="376996" y="623974"/>
                  <a:pt x="197516" y="584434"/>
                  <a:pt x="0" y="616585"/>
                </a:cubicBezTo>
                <a:cubicBezTo>
                  <a:pt x="-13386" y="515216"/>
                  <a:pt x="8887" y="470594"/>
                  <a:pt x="0" y="326790"/>
                </a:cubicBezTo>
                <a:cubicBezTo>
                  <a:pt x="-8887" y="182987"/>
                  <a:pt x="7419" y="132352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Embryonic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1B810C4-0F8B-3CE3-5EFA-5DA185673CCB}"/>
              </a:ext>
            </a:extLst>
          </p:cNvPr>
          <p:cNvSpPr txBox="1"/>
          <p:nvPr/>
        </p:nvSpPr>
        <p:spPr>
          <a:xfrm>
            <a:off x="67732" y="6144069"/>
            <a:ext cx="1318260" cy="616585"/>
          </a:xfrm>
          <a:custGeom>
            <a:avLst/>
            <a:gdLst>
              <a:gd name="connsiteX0" fmla="*/ 0 w 1318260"/>
              <a:gd name="connsiteY0" fmla="*/ 0 h 616585"/>
              <a:gd name="connsiteX1" fmla="*/ 413055 w 1318260"/>
              <a:gd name="connsiteY1" fmla="*/ 0 h 616585"/>
              <a:gd name="connsiteX2" fmla="*/ 839292 w 1318260"/>
              <a:gd name="connsiteY2" fmla="*/ 0 h 616585"/>
              <a:gd name="connsiteX3" fmla="*/ 1318260 w 1318260"/>
              <a:gd name="connsiteY3" fmla="*/ 0 h 616585"/>
              <a:gd name="connsiteX4" fmla="*/ 1318260 w 1318260"/>
              <a:gd name="connsiteY4" fmla="*/ 308293 h 616585"/>
              <a:gd name="connsiteX5" fmla="*/ 1318260 w 1318260"/>
              <a:gd name="connsiteY5" fmla="*/ 616585 h 616585"/>
              <a:gd name="connsiteX6" fmla="*/ 878840 w 1318260"/>
              <a:gd name="connsiteY6" fmla="*/ 616585 h 616585"/>
              <a:gd name="connsiteX7" fmla="*/ 465785 w 1318260"/>
              <a:gd name="connsiteY7" fmla="*/ 616585 h 616585"/>
              <a:gd name="connsiteX8" fmla="*/ 0 w 1318260"/>
              <a:gd name="connsiteY8" fmla="*/ 616585 h 616585"/>
              <a:gd name="connsiteX9" fmla="*/ 0 w 1318260"/>
              <a:gd name="connsiteY9" fmla="*/ 320624 h 616585"/>
              <a:gd name="connsiteX10" fmla="*/ 0 w 1318260"/>
              <a:gd name="connsiteY10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8260" h="616585" fill="none" extrusionOk="0">
                <a:moveTo>
                  <a:pt x="0" y="0"/>
                </a:moveTo>
                <a:cubicBezTo>
                  <a:pt x="181440" y="-7652"/>
                  <a:pt x="267666" y="4053"/>
                  <a:pt x="413055" y="0"/>
                </a:cubicBezTo>
                <a:cubicBezTo>
                  <a:pt x="558444" y="-4053"/>
                  <a:pt x="636539" y="32087"/>
                  <a:pt x="839292" y="0"/>
                </a:cubicBezTo>
                <a:cubicBezTo>
                  <a:pt x="1042045" y="-32087"/>
                  <a:pt x="1092492" y="41584"/>
                  <a:pt x="1318260" y="0"/>
                </a:cubicBezTo>
                <a:cubicBezTo>
                  <a:pt x="1341581" y="107471"/>
                  <a:pt x="1289660" y="233780"/>
                  <a:pt x="1318260" y="308293"/>
                </a:cubicBezTo>
                <a:cubicBezTo>
                  <a:pt x="1346860" y="382806"/>
                  <a:pt x="1296214" y="540313"/>
                  <a:pt x="1318260" y="616585"/>
                </a:cubicBezTo>
                <a:cubicBezTo>
                  <a:pt x="1194550" y="648871"/>
                  <a:pt x="1031629" y="576800"/>
                  <a:pt x="878840" y="616585"/>
                </a:cubicBezTo>
                <a:cubicBezTo>
                  <a:pt x="726051" y="656370"/>
                  <a:pt x="663584" y="580489"/>
                  <a:pt x="465785" y="616585"/>
                </a:cubicBezTo>
                <a:cubicBezTo>
                  <a:pt x="267986" y="652681"/>
                  <a:pt x="167263" y="560852"/>
                  <a:pt x="0" y="616585"/>
                </a:cubicBezTo>
                <a:cubicBezTo>
                  <a:pt x="-8511" y="529934"/>
                  <a:pt x="17998" y="450298"/>
                  <a:pt x="0" y="320624"/>
                </a:cubicBezTo>
                <a:cubicBezTo>
                  <a:pt x="-17998" y="190950"/>
                  <a:pt x="11429" y="81475"/>
                  <a:pt x="0" y="0"/>
                </a:cubicBezTo>
                <a:close/>
              </a:path>
              <a:path w="1318260" h="616585" stroke="0" extrusionOk="0">
                <a:moveTo>
                  <a:pt x="0" y="0"/>
                </a:moveTo>
                <a:cubicBezTo>
                  <a:pt x="134101" y="-17586"/>
                  <a:pt x="240755" y="8379"/>
                  <a:pt x="465785" y="0"/>
                </a:cubicBezTo>
                <a:cubicBezTo>
                  <a:pt x="690816" y="-8379"/>
                  <a:pt x="812840" y="35231"/>
                  <a:pt x="905205" y="0"/>
                </a:cubicBezTo>
                <a:cubicBezTo>
                  <a:pt x="997570" y="-35231"/>
                  <a:pt x="1113268" y="21102"/>
                  <a:pt x="1318260" y="0"/>
                </a:cubicBezTo>
                <a:cubicBezTo>
                  <a:pt x="1352633" y="146160"/>
                  <a:pt x="1306466" y="187655"/>
                  <a:pt x="1318260" y="308293"/>
                </a:cubicBezTo>
                <a:cubicBezTo>
                  <a:pt x="1330054" y="428931"/>
                  <a:pt x="1287930" y="533564"/>
                  <a:pt x="1318260" y="616585"/>
                </a:cubicBezTo>
                <a:cubicBezTo>
                  <a:pt x="1101871" y="618532"/>
                  <a:pt x="968766" y="579164"/>
                  <a:pt x="878840" y="616585"/>
                </a:cubicBezTo>
                <a:cubicBezTo>
                  <a:pt x="788914" y="654006"/>
                  <a:pt x="641058" y="612122"/>
                  <a:pt x="426237" y="616585"/>
                </a:cubicBezTo>
                <a:cubicBezTo>
                  <a:pt x="211416" y="621048"/>
                  <a:pt x="167575" y="589075"/>
                  <a:pt x="0" y="616585"/>
                </a:cubicBezTo>
                <a:cubicBezTo>
                  <a:pt x="-22937" y="513718"/>
                  <a:pt x="4765" y="448744"/>
                  <a:pt x="0" y="326790"/>
                </a:cubicBezTo>
                <a:cubicBezTo>
                  <a:pt x="-4765" y="204836"/>
                  <a:pt x="22753" y="71077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Adult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432936C-D9C8-34DD-F6CB-A72EAFCF453F}"/>
              </a:ext>
            </a:extLst>
          </p:cNvPr>
          <p:cNvSpPr txBox="1"/>
          <p:nvPr/>
        </p:nvSpPr>
        <p:spPr>
          <a:xfrm>
            <a:off x="4859308" y="6144070"/>
            <a:ext cx="2296160" cy="616585"/>
          </a:xfrm>
          <a:custGeom>
            <a:avLst/>
            <a:gdLst>
              <a:gd name="connsiteX0" fmla="*/ 0 w 2296160"/>
              <a:gd name="connsiteY0" fmla="*/ 0 h 616585"/>
              <a:gd name="connsiteX1" fmla="*/ 551078 w 2296160"/>
              <a:gd name="connsiteY1" fmla="*/ 0 h 616585"/>
              <a:gd name="connsiteX2" fmla="*/ 1102157 w 2296160"/>
              <a:gd name="connsiteY2" fmla="*/ 0 h 616585"/>
              <a:gd name="connsiteX3" fmla="*/ 1722120 w 2296160"/>
              <a:gd name="connsiteY3" fmla="*/ 0 h 616585"/>
              <a:gd name="connsiteX4" fmla="*/ 2296160 w 2296160"/>
              <a:gd name="connsiteY4" fmla="*/ 0 h 616585"/>
              <a:gd name="connsiteX5" fmla="*/ 2296160 w 2296160"/>
              <a:gd name="connsiteY5" fmla="*/ 289795 h 616585"/>
              <a:gd name="connsiteX6" fmla="*/ 2296160 w 2296160"/>
              <a:gd name="connsiteY6" fmla="*/ 616585 h 616585"/>
              <a:gd name="connsiteX7" fmla="*/ 1676197 w 2296160"/>
              <a:gd name="connsiteY7" fmla="*/ 616585 h 616585"/>
              <a:gd name="connsiteX8" fmla="*/ 1171042 w 2296160"/>
              <a:gd name="connsiteY8" fmla="*/ 616585 h 616585"/>
              <a:gd name="connsiteX9" fmla="*/ 551078 w 2296160"/>
              <a:gd name="connsiteY9" fmla="*/ 616585 h 616585"/>
              <a:gd name="connsiteX10" fmla="*/ 0 w 2296160"/>
              <a:gd name="connsiteY10" fmla="*/ 616585 h 616585"/>
              <a:gd name="connsiteX11" fmla="*/ 0 w 2296160"/>
              <a:gd name="connsiteY11" fmla="*/ 314458 h 616585"/>
              <a:gd name="connsiteX12" fmla="*/ 0 w 2296160"/>
              <a:gd name="connsiteY12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6160" h="616585" fill="none" extrusionOk="0">
                <a:moveTo>
                  <a:pt x="0" y="0"/>
                </a:moveTo>
                <a:cubicBezTo>
                  <a:pt x="250547" y="-33492"/>
                  <a:pt x="331505" y="25782"/>
                  <a:pt x="551078" y="0"/>
                </a:cubicBezTo>
                <a:cubicBezTo>
                  <a:pt x="770651" y="-25782"/>
                  <a:pt x="970729" y="32883"/>
                  <a:pt x="1102157" y="0"/>
                </a:cubicBezTo>
                <a:cubicBezTo>
                  <a:pt x="1233585" y="-32883"/>
                  <a:pt x="1462006" y="36941"/>
                  <a:pt x="1722120" y="0"/>
                </a:cubicBezTo>
                <a:cubicBezTo>
                  <a:pt x="1982234" y="-36941"/>
                  <a:pt x="2078933" y="13615"/>
                  <a:pt x="2296160" y="0"/>
                </a:cubicBezTo>
                <a:cubicBezTo>
                  <a:pt x="2317172" y="121355"/>
                  <a:pt x="2284867" y="151633"/>
                  <a:pt x="2296160" y="289795"/>
                </a:cubicBezTo>
                <a:cubicBezTo>
                  <a:pt x="2307453" y="427957"/>
                  <a:pt x="2291557" y="497381"/>
                  <a:pt x="2296160" y="616585"/>
                </a:cubicBezTo>
                <a:cubicBezTo>
                  <a:pt x="2094354" y="635237"/>
                  <a:pt x="1852256" y="610362"/>
                  <a:pt x="1676197" y="616585"/>
                </a:cubicBezTo>
                <a:cubicBezTo>
                  <a:pt x="1500138" y="622808"/>
                  <a:pt x="1420218" y="586152"/>
                  <a:pt x="1171042" y="616585"/>
                </a:cubicBezTo>
                <a:cubicBezTo>
                  <a:pt x="921867" y="647018"/>
                  <a:pt x="853377" y="582677"/>
                  <a:pt x="551078" y="616585"/>
                </a:cubicBezTo>
                <a:cubicBezTo>
                  <a:pt x="248779" y="650493"/>
                  <a:pt x="250453" y="594670"/>
                  <a:pt x="0" y="616585"/>
                </a:cubicBezTo>
                <a:cubicBezTo>
                  <a:pt x="-34167" y="507432"/>
                  <a:pt x="24350" y="400292"/>
                  <a:pt x="0" y="314458"/>
                </a:cubicBezTo>
                <a:cubicBezTo>
                  <a:pt x="-24350" y="228624"/>
                  <a:pt x="16367" y="82305"/>
                  <a:pt x="0" y="0"/>
                </a:cubicBezTo>
                <a:close/>
              </a:path>
              <a:path w="2296160" h="616585" stroke="0" extrusionOk="0">
                <a:moveTo>
                  <a:pt x="0" y="0"/>
                </a:moveTo>
                <a:cubicBezTo>
                  <a:pt x="221459" y="-19499"/>
                  <a:pt x="418442" y="55402"/>
                  <a:pt x="574040" y="0"/>
                </a:cubicBezTo>
                <a:cubicBezTo>
                  <a:pt x="729638" y="-55402"/>
                  <a:pt x="887934" y="19876"/>
                  <a:pt x="1148080" y="0"/>
                </a:cubicBezTo>
                <a:cubicBezTo>
                  <a:pt x="1408226" y="-19876"/>
                  <a:pt x="1598019" y="12803"/>
                  <a:pt x="1768043" y="0"/>
                </a:cubicBezTo>
                <a:cubicBezTo>
                  <a:pt x="1938067" y="-12803"/>
                  <a:pt x="2182966" y="40667"/>
                  <a:pt x="2296160" y="0"/>
                </a:cubicBezTo>
                <a:cubicBezTo>
                  <a:pt x="2309567" y="122213"/>
                  <a:pt x="2282964" y="199134"/>
                  <a:pt x="2296160" y="295961"/>
                </a:cubicBezTo>
                <a:cubicBezTo>
                  <a:pt x="2309356" y="392788"/>
                  <a:pt x="2274984" y="508344"/>
                  <a:pt x="2296160" y="616585"/>
                </a:cubicBezTo>
                <a:cubicBezTo>
                  <a:pt x="2128210" y="642636"/>
                  <a:pt x="2007773" y="599403"/>
                  <a:pt x="1722120" y="616585"/>
                </a:cubicBezTo>
                <a:cubicBezTo>
                  <a:pt x="1436467" y="633767"/>
                  <a:pt x="1303565" y="606493"/>
                  <a:pt x="1102157" y="616585"/>
                </a:cubicBezTo>
                <a:cubicBezTo>
                  <a:pt x="900749" y="626677"/>
                  <a:pt x="691429" y="556930"/>
                  <a:pt x="551078" y="616585"/>
                </a:cubicBezTo>
                <a:cubicBezTo>
                  <a:pt x="410727" y="676240"/>
                  <a:pt x="187235" y="614792"/>
                  <a:pt x="0" y="616585"/>
                </a:cubicBezTo>
                <a:cubicBezTo>
                  <a:pt x="-12764" y="546422"/>
                  <a:pt x="30958" y="402470"/>
                  <a:pt x="0" y="295961"/>
                </a:cubicBezTo>
                <a:cubicBezTo>
                  <a:pt x="-30958" y="189452"/>
                  <a:pt x="21594" y="103282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Induced pluripotent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EF4A411A-6C2B-5F46-C140-9E6BE62236F2}"/>
              </a:ext>
            </a:extLst>
          </p:cNvPr>
          <p:cNvSpPr txBox="1"/>
          <p:nvPr/>
        </p:nvSpPr>
        <p:spPr>
          <a:xfrm>
            <a:off x="1731454" y="1835903"/>
            <a:ext cx="7409251" cy="3558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Uses cells taken from IVF treatment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F57673C8-13D7-8656-379E-B836DE757556}"/>
              </a:ext>
            </a:extLst>
          </p:cNvPr>
          <p:cNvSpPr txBox="1"/>
          <p:nvPr/>
        </p:nvSpPr>
        <p:spPr>
          <a:xfrm>
            <a:off x="2378004" y="1077245"/>
            <a:ext cx="6765995" cy="33676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Research is conducted on sentient beings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2798AC5A-DCF4-09D7-E310-21D0414AA4F8}"/>
              </a:ext>
            </a:extLst>
          </p:cNvPr>
          <p:cNvSpPr txBox="1"/>
          <p:nvPr/>
        </p:nvSpPr>
        <p:spPr>
          <a:xfrm>
            <a:off x="3018310" y="686536"/>
            <a:ext cx="6125689" cy="3558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be taken from most parts of the body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C3F169A-EC1E-1A9E-98D2-932A4210BBAB}"/>
              </a:ext>
            </a:extLst>
          </p:cNvPr>
          <p:cNvSpPr txBox="1"/>
          <p:nvPr/>
        </p:nvSpPr>
        <p:spPr>
          <a:xfrm>
            <a:off x="2870776" y="335698"/>
            <a:ext cx="6273224" cy="3558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limited number of cell types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EB9BFE3-31DB-CF8D-E379-3CC961471924}"/>
              </a:ext>
            </a:extLst>
          </p:cNvPr>
          <p:cNvSpPr txBox="1"/>
          <p:nvPr/>
        </p:nvSpPr>
        <p:spPr>
          <a:xfrm>
            <a:off x="2435415" y="1443014"/>
            <a:ext cx="6668619" cy="3558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any type of cell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77B565F-EB0E-7F3A-D306-C4F40D1C5588}"/>
              </a:ext>
            </a:extLst>
          </p:cNvPr>
          <p:cNvSpPr txBox="1"/>
          <p:nvPr/>
        </p:nvSpPr>
        <p:spPr>
          <a:xfrm>
            <a:off x="4151042" y="2220727"/>
            <a:ext cx="4989663" cy="3558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FF52CE9D-85FE-7ECB-AEFE-4FF37CF60E54}"/>
              </a:ext>
            </a:extLst>
          </p:cNvPr>
          <p:cNvSpPr txBox="1"/>
          <p:nvPr/>
        </p:nvSpPr>
        <p:spPr>
          <a:xfrm>
            <a:off x="6951726" y="3446112"/>
            <a:ext cx="1948567" cy="685859"/>
          </a:xfrm>
          <a:prstGeom prst="rect">
            <a:avLst/>
          </a:prstGeom>
          <a:noFill/>
          <a:ln w="952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i="1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Extension: add some of your own</a:t>
            </a:r>
          </a:p>
        </p:txBody>
      </p:sp>
    </p:spTree>
    <p:extLst>
      <p:ext uri="{BB962C8B-B14F-4D97-AF65-F5344CB8AC3E}">
        <p14:creationId xmlns:p14="http://schemas.microsoft.com/office/powerpoint/2010/main" val="3869511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9A68-4880-9675-1C1E-9EA7EF37C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FC68DBD-E09A-6D6D-1863-EDC1C1BFB06C}"/>
              </a:ext>
            </a:extLst>
          </p:cNvPr>
          <p:cNvGraphicFramePr/>
          <p:nvPr/>
        </p:nvGraphicFramePr>
        <p:xfrm>
          <a:off x="-60960" y="691515"/>
          <a:ext cx="6772275" cy="6166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7">
            <a:extLst>
              <a:ext uri="{FF2B5EF4-FFF2-40B4-BE49-F238E27FC236}">
                <a16:creationId xmlns:a16="http://schemas.microsoft.com/office/drawing/2014/main" id="{335F8B75-027B-168A-2B30-5D3968F57AAA}"/>
              </a:ext>
            </a:extLst>
          </p:cNvPr>
          <p:cNvSpPr txBox="1"/>
          <p:nvPr/>
        </p:nvSpPr>
        <p:spPr>
          <a:xfrm>
            <a:off x="1690496" y="400190"/>
            <a:ext cx="1634681" cy="616585"/>
          </a:xfrm>
          <a:custGeom>
            <a:avLst/>
            <a:gdLst>
              <a:gd name="connsiteX0" fmla="*/ 0 w 1634681"/>
              <a:gd name="connsiteY0" fmla="*/ 0 h 616585"/>
              <a:gd name="connsiteX1" fmla="*/ 528547 w 1634681"/>
              <a:gd name="connsiteY1" fmla="*/ 0 h 616585"/>
              <a:gd name="connsiteX2" fmla="*/ 1073441 w 1634681"/>
              <a:gd name="connsiteY2" fmla="*/ 0 h 616585"/>
              <a:gd name="connsiteX3" fmla="*/ 1634681 w 1634681"/>
              <a:gd name="connsiteY3" fmla="*/ 0 h 616585"/>
              <a:gd name="connsiteX4" fmla="*/ 1634681 w 1634681"/>
              <a:gd name="connsiteY4" fmla="*/ 308293 h 616585"/>
              <a:gd name="connsiteX5" fmla="*/ 1634681 w 1634681"/>
              <a:gd name="connsiteY5" fmla="*/ 616585 h 616585"/>
              <a:gd name="connsiteX6" fmla="*/ 1089787 w 1634681"/>
              <a:gd name="connsiteY6" fmla="*/ 616585 h 616585"/>
              <a:gd name="connsiteX7" fmla="*/ 577587 w 1634681"/>
              <a:gd name="connsiteY7" fmla="*/ 616585 h 616585"/>
              <a:gd name="connsiteX8" fmla="*/ 0 w 1634681"/>
              <a:gd name="connsiteY8" fmla="*/ 616585 h 616585"/>
              <a:gd name="connsiteX9" fmla="*/ 0 w 1634681"/>
              <a:gd name="connsiteY9" fmla="*/ 314458 h 616585"/>
              <a:gd name="connsiteX10" fmla="*/ 0 w 1634681"/>
              <a:gd name="connsiteY10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4681" h="616585" fill="none" extrusionOk="0">
                <a:moveTo>
                  <a:pt x="0" y="0"/>
                </a:moveTo>
                <a:cubicBezTo>
                  <a:pt x="247576" y="-38543"/>
                  <a:pt x="332137" y="60820"/>
                  <a:pt x="528547" y="0"/>
                </a:cubicBezTo>
                <a:cubicBezTo>
                  <a:pt x="724957" y="-60820"/>
                  <a:pt x="912810" y="36192"/>
                  <a:pt x="1073441" y="0"/>
                </a:cubicBezTo>
                <a:cubicBezTo>
                  <a:pt x="1234072" y="-36192"/>
                  <a:pt x="1429943" y="29438"/>
                  <a:pt x="1634681" y="0"/>
                </a:cubicBezTo>
                <a:cubicBezTo>
                  <a:pt x="1670032" y="148204"/>
                  <a:pt x="1615299" y="233950"/>
                  <a:pt x="1634681" y="308293"/>
                </a:cubicBezTo>
                <a:cubicBezTo>
                  <a:pt x="1654063" y="382636"/>
                  <a:pt x="1605906" y="479587"/>
                  <a:pt x="1634681" y="616585"/>
                </a:cubicBezTo>
                <a:cubicBezTo>
                  <a:pt x="1455467" y="672429"/>
                  <a:pt x="1256980" y="611583"/>
                  <a:pt x="1089787" y="616585"/>
                </a:cubicBezTo>
                <a:cubicBezTo>
                  <a:pt x="922594" y="621587"/>
                  <a:pt x="742043" y="574896"/>
                  <a:pt x="577587" y="616585"/>
                </a:cubicBezTo>
                <a:cubicBezTo>
                  <a:pt x="413131" y="658274"/>
                  <a:pt x="242269" y="570869"/>
                  <a:pt x="0" y="616585"/>
                </a:cubicBezTo>
                <a:cubicBezTo>
                  <a:pt x="-7678" y="469756"/>
                  <a:pt x="29429" y="379859"/>
                  <a:pt x="0" y="314458"/>
                </a:cubicBezTo>
                <a:cubicBezTo>
                  <a:pt x="-29429" y="249057"/>
                  <a:pt x="12322" y="156162"/>
                  <a:pt x="0" y="0"/>
                </a:cubicBezTo>
                <a:close/>
              </a:path>
              <a:path w="1634681" h="616585" stroke="0" extrusionOk="0">
                <a:moveTo>
                  <a:pt x="0" y="0"/>
                </a:moveTo>
                <a:cubicBezTo>
                  <a:pt x="264148" y="-26461"/>
                  <a:pt x="294875" y="15622"/>
                  <a:pt x="528547" y="0"/>
                </a:cubicBezTo>
                <a:cubicBezTo>
                  <a:pt x="762219" y="-15622"/>
                  <a:pt x="837799" y="29289"/>
                  <a:pt x="1024400" y="0"/>
                </a:cubicBezTo>
                <a:cubicBezTo>
                  <a:pt x="1211001" y="-29289"/>
                  <a:pt x="1451833" y="64863"/>
                  <a:pt x="1634681" y="0"/>
                </a:cubicBezTo>
                <a:cubicBezTo>
                  <a:pt x="1640164" y="110721"/>
                  <a:pt x="1603527" y="172195"/>
                  <a:pt x="1634681" y="302127"/>
                </a:cubicBezTo>
                <a:cubicBezTo>
                  <a:pt x="1665835" y="432059"/>
                  <a:pt x="1622248" y="490261"/>
                  <a:pt x="1634681" y="616585"/>
                </a:cubicBezTo>
                <a:cubicBezTo>
                  <a:pt x="1479540" y="648872"/>
                  <a:pt x="1345555" y="569354"/>
                  <a:pt x="1122481" y="616585"/>
                </a:cubicBezTo>
                <a:cubicBezTo>
                  <a:pt x="899407" y="663816"/>
                  <a:pt x="774112" y="575210"/>
                  <a:pt x="610281" y="616585"/>
                </a:cubicBezTo>
                <a:cubicBezTo>
                  <a:pt x="446450" y="657960"/>
                  <a:pt x="138436" y="551903"/>
                  <a:pt x="0" y="616585"/>
                </a:cubicBezTo>
                <a:cubicBezTo>
                  <a:pt x="-13386" y="515216"/>
                  <a:pt x="8887" y="470594"/>
                  <a:pt x="0" y="326790"/>
                </a:cubicBezTo>
                <a:cubicBezTo>
                  <a:pt x="-8887" y="182987"/>
                  <a:pt x="7419" y="132352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Embryonic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27B1BAE-8D48-7B31-EDFA-784A9B6A8EF6}"/>
              </a:ext>
            </a:extLst>
          </p:cNvPr>
          <p:cNvSpPr txBox="1"/>
          <p:nvPr/>
        </p:nvSpPr>
        <p:spPr>
          <a:xfrm>
            <a:off x="150602" y="6149517"/>
            <a:ext cx="1455229" cy="616585"/>
          </a:xfrm>
          <a:custGeom>
            <a:avLst/>
            <a:gdLst>
              <a:gd name="connsiteX0" fmla="*/ 0 w 1455229"/>
              <a:gd name="connsiteY0" fmla="*/ 0 h 616585"/>
              <a:gd name="connsiteX1" fmla="*/ 455972 w 1455229"/>
              <a:gd name="connsiteY1" fmla="*/ 0 h 616585"/>
              <a:gd name="connsiteX2" fmla="*/ 926496 w 1455229"/>
              <a:gd name="connsiteY2" fmla="*/ 0 h 616585"/>
              <a:gd name="connsiteX3" fmla="*/ 1455229 w 1455229"/>
              <a:gd name="connsiteY3" fmla="*/ 0 h 616585"/>
              <a:gd name="connsiteX4" fmla="*/ 1455229 w 1455229"/>
              <a:gd name="connsiteY4" fmla="*/ 308293 h 616585"/>
              <a:gd name="connsiteX5" fmla="*/ 1455229 w 1455229"/>
              <a:gd name="connsiteY5" fmla="*/ 616585 h 616585"/>
              <a:gd name="connsiteX6" fmla="*/ 970153 w 1455229"/>
              <a:gd name="connsiteY6" fmla="*/ 616585 h 616585"/>
              <a:gd name="connsiteX7" fmla="*/ 514181 w 1455229"/>
              <a:gd name="connsiteY7" fmla="*/ 616585 h 616585"/>
              <a:gd name="connsiteX8" fmla="*/ 0 w 1455229"/>
              <a:gd name="connsiteY8" fmla="*/ 616585 h 616585"/>
              <a:gd name="connsiteX9" fmla="*/ 0 w 1455229"/>
              <a:gd name="connsiteY9" fmla="*/ 320624 h 616585"/>
              <a:gd name="connsiteX10" fmla="*/ 0 w 1455229"/>
              <a:gd name="connsiteY10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5229" h="616585" fill="none" extrusionOk="0">
                <a:moveTo>
                  <a:pt x="0" y="0"/>
                </a:moveTo>
                <a:cubicBezTo>
                  <a:pt x="134722" y="-32807"/>
                  <a:pt x="228879" y="49093"/>
                  <a:pt x="455972" y="0"/>
                </a:cubicBezTo>
                <a:cubicBezTo>
                  <a:pt x="683065" y="-49093"/>
                  <a:pt x="749625" y="53601"/>
                  <a:pt x="926496" y="0"/>
                </a:cubicBezTo>
                <a:cubicBezTo>
                  <a:pt x="1103367" y="-53601"/>
                  <a:pt x="1316262" y="42415"/>
                  <a:pt x="1455229" y="0"/>
                </a:cubicBezTo>
                <a:cubicBezTo>
                  <a:pt x="1478550" y="107471"/>
                  <a:pt x="1426629" y="233780"/>
                  <a:pt x="1455229" y="308293"/>
                </a:cubicBezTo>
                <a:cubicBezTo>
                  <a:pt x="1483829" y="382806"/>
                  <a:pt x="1433183" y="540313"/>
                  <a:pt x="1455229" y="616585"/>
                </a:cubicBezTo>
                <a:cubicBezTo>
                  <a:pt x="1336819" y="631796"/>
                  <a:pt x="1209923" y="581294"/>
                  <a:pt x="970153" y="616585"/>
                </a:cubicBezTo>
                <a:cubicBezTo>
                  <a:pt x="730383" y="651876"/>
                  <a:pt x="689670" y="564709"/>
                  <a:pt x="514181" y="616585"/>
                </a:cubicBezTo>
                <a:cubicBezTo>
                  <a:pt x="338692" y="668461"/>
                  <a:pt x="173486" y="579911"/>
                  <a:pt x="0" y="616585"/>
                </a:cubicBezTo>
                <a:cubicBezTo>
                  <a:pt x="-8511" y="529934"/>
                  <a:pt x="17998" y="450298"/>
                  <a:pt x="0" y="320624"/>
                </a:cubicBezTo>
                <a:cubicBezTo>
                  <a:pt x="-17998" y="190950"/>
                  <a:pt x="11429" y="81475"/>
                  <a:pt x="0" y="0"/>
                </a:cubicBezTo>
                <a:close/>
              </a:path>
              <a:path w="1455229" h="616585" stroke="0" extrusionOk="0">
                <a:moveTo>
                  <a:pt x="0" y="0"/>
                </a:moveTo>
                <a:cubicBezTo>
                  <a:pt x="187843" y="-20482"/>
                  <a:pt x="293547" y="47601"/>
                  <a:pt x="514181" y="0"/>
                </a:cubicBezTo>
                <a:cubicBezTo>
                  <a:pt x="734815" y="-47601"/>
                  <a:pt x="812900" y="10240"/>
                  <a:pt x="999257" y="0"/>
                </a:cubicBezTo>
                <a:cubicBezTo>
                  <a:pt x="1185614" y="-10240"/>
                  <a:pt x="1338385" y="1287"/>
                  <a:pt x="1455229" y="0"/>
                </a:cubicBezTo>
                <a:cubicBezTo>
                  <a:pt x="1489602" y="146160"/>
                  <a:pt x="1443435" y="187655"/>
                  <a:pt x="1455229" y="308293"/>
                </a:cubicBezTo>
                <a:cubicBezTo>
                  <a:pt x="1467023" y="428931"/>
                  <a:pt x="1424899" y="533564"/>
                  <a:pt x="1455229" y="616585"/>
                </a:cubicBezTo>
                <a:cubicBezTo>
                  <a:pt x="1268174" y="620071"/>
                  <a:pt x="1203751" y="581557"/>
                  <a:pt x="970153" y="616585"/>
                </a:cubicBezTo>
                <a:cubicBezTo>
                  <a:pt x="736555" y="651613"/>
                  <a:pt x="670504" y="595612"/>
                  <a:pt x="470524" y="616585"/>
                </a:cubicBezTo>
                <a:cubicBezTo>
                  <a:pt x="270544" y="637558"/>
                  <a:pt x="175142" y="582959"/>
                  <a:pt x="0" y="616585"/>
                </a:cubicBezTo>
                <a:cubicBezTo>
                  <a:pt x="-22937" y="513718"/>
                  <a:pt x="4765" y="448744"/>
                  <a:pt x="0" y="326790"/>
                </a:cubicBezTo>
                <a:cubicBezTo>
                  <a:pt x="-4765" y="204836"/>
                  <a:pt x="22753" y="71077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Adult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A90440D-AF54-4099-1D09-C37E39546CBE}"/>
              </a:ext>
            </a:extLst>
          </p:cNvPr>
          <p:cNvSpPr txBox="1"/>
          <p:nvPr/>
        </p:nvSpPr>
        <p:spPr>
          <a:xfrm>
            <a:off x="5323840" y="6166485"/>
            <a:ext cx="2232904" cy="609601"/>
          </a:xfrm>
          <a:custGeom>
            <a:avLst/>
            <a:gdLst>
              <a:gd name="connsiteX0" fmla="*/ 0 w 2232904"/>
              <a:gd name="connsiteY0" fmla="*/ 0 h 609601"/>
              <a:gd name="connsiteX1" fmla="*/ 535897 w 2232904"/>
              <a:gd name="connsiteY1" fmla="*/ 0 h 609601"/>
              <a:gd name="connsiteX2" fmla="*/ 1071794 w 2232904"/>
              <a:gd name="connsiteY2" fmla="*/ 0 h 609601"/>
              <a:gd name="connsiteX3" fmla="*/ 1674678 w 2232904"/>
              <a:gd name="connsiteY3" fmla="*/ 0 h 609601"/>
              <a:gd name="connsiteX4" fmla="*/ 2232904 w 2232904"/>
              <a:gd name="connsiteY4" fmla="*/ 0 h 609601"/>
              <a:gd name="connsiteX5" fmla="*/ 2232904 w 2232904"/>
              <a:gd name="connsiteY5" fmla="*/ 286512 h 609601"/>
              <a:gd name="connsiteX6" fmla="*/ 2232904 w 2232904"/>
              <a:gd name="connsiteY6" fmla="*/ 609601 h 609601"/>
              <a:gd name="connsiteX7" fmla="*/ 1630020 w 2232904"/>
              <a:gd name="connsiteY7" fmla="*/ 609601 h 609601"/>
              <a:gd name="connsiteX8" fmla="*/ 1138781 w 2232904"/>
              <a:gd name="connsiteY8" fmla="*/ 609601 h 609601"/>
              <a:gd name="connsiteX9" fmla="*/ 535897 w 2232904"/>
              <a:gd name="connsiteY9" fmla="*/ 609601 h 609601"/>
              <a:gd name="connsiteX10" fmla="*/ 0 w 2232904"/>
              <a:gd name="connsiteY10" fmla="*/ 609601 h 609601"/>
              <a:gd name="connsiteX11" fmla="*/ 0 w 2232904"/>
              <a:gd name="connsiteY11" fmla="*/ 310897 h 609601"/>
              <a:gd name="connsiteX12" fmla="*/ 0 w 2232904"/>
              <a:gd name="connsiteY12" fmla="*/ 0 h 6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2904" h="609601" fill="none" extrusionOk="0">
                <a:moveTo>
                  <a:pt x="0" y="0"/>
                </a:moveTo>
                <a:cubicBezTo>
                  <a:pt x="224965" y="-50582"/>
                  <a:pt x="372459" y="56151"/>
                  <a:pt x="535897" y="0"/>
                </a:cubicBezTo>
                <a:cubicBezTo>
                  <a:pt x="699335" y="-56151"/>
                  <a:pt x="958732" y="37268"/>
                  <a:pt x="1071794" y="0"/>
                </a:cubicBezTo>
                <a:cubicBezTo>
                  <a:pt x="1184856" y="-37268"/>
                  <a:pt x="1429948" y="31190"/>
                  <a:pt x="1674678" y="0"/>
                </a:cubicBezTo>
                <a:cubicBezTo>
                  <a:pt x="1919408" y="-31190"/>
                  <a:pt x="2043916" y="30284"/>
                  <a:pt x="2232904" y="0"/>
                </a:cubicBezTo>
                <a:cubicBezTo>
                  <a:pt x="2256366" y="113478"/>
                  <a:pt x="2198664" y="182208"/>
                  <a:pt x="2232904" y="286512"/>
                </a:cubicBezTo>
                <a:cubicBezTo>
                  <a:pt x="2267144" y="390816"/>
                  <a:pt x="2224280" y="481856"/>
                  <a:pt x="2232904" y="609601"/>
                </a:cubicBezTo>
                <a:cubicBezTo>
                  <a:pt x="2004656" y="639503"/>
                  <a:pt x="1902015" y="554327"/>
                  <a:pt x="1630020" y="609601"/>
                </a:cubicBezTo>
                <a:cubicBezTo>
                  <a:pt x="1358025" y="664875"/>
                  <a:pt x="1336360" y="592966"/>
                  <a:pt x="1138781" y="609601"/>
                </a:cubicBezTo>
                <a:cubicBezTo>
                  <a:pt x="941202" y="626236"/>
                  <a:pt x="734120" y="579140"/>
                  <a:pt x="535897" y="609601"/>
                </a:cubicBezTo>
                <a:cubicBezTo>
                  <a:pt x="337674" y="640062"/>
                  <a:pt x="224383" y="608337"/>
                  <a:pt x="0" y="609601"/>
                </a:cubicBezTo>
                <a:cubicBezTo>
                  <a:pt x="-12193" y="524137"/>
                  <a:pt x="2222" y="428148"/>
                  <a:pt x="0" y="310897"/>
                </a:cubicBezTo>
                <a:cubicBezTo>
                  <a:pt x="-2222" y="193646"/>
                  <a:pt x="1121" y="145272"/>
                  <a:pt x="0" y="0"/>
                </a:cubicBezTo>
                <a:close/>
              </a:path>
              <a:path w="2232904" h="609601" stroke="0" extrusionOk="0">
                <a:moveTo>
                  <a:pt x="0" y="0"/>
                </a:moveTo>
                <a:cubicBezTo>
                  <a:pt x="201588" y="-55910"/>
                  <a:pt x="297241" y="25480"/>
                  <a:pt x="558226" y="0"/>
                </a:cubicBezTo>
                <a:cubicBezTo>
                  <a:pt x="819211" y="-25480"/>
                  <a:pt x="847385" y="46181"/>
                  <a:pt x="1116452" y="0"/>
                </a:cubicBezTo>
                <a:cubicBezTo>
                  <a:pt x="1385519" y="-46181"/>
                  <a:pt x="1554847" y="49663"/>
                  <a:pt x="1719336" y="0"/>
                </a:cubicBezTo>
                <a:cubicBezTo>
                  <a:pt x="1883825" y="-49663"/>
                  <a:pt x="2107020" y="25920"/>
                  <a:pt x="2232904" y="0"/>
                </a:cubicBezTo>
                <a:cubicBezTo>
                  <a:pt x="2239795" y="66256"/>
                  <a:pt x="2208329" y="210992"/>
                  <a:pt x="2232904" y="292608"/>
                </a:cubicBezTo>
                <a:cubicBezTo>
                  <a:pt x="2257479" y="374224"/>
                  <a:pt x="2219700" y="496297"/>
                  <a:pt x="2232904" y="609601"/>
                </a:cubicBezTo>
                <a:cubicBezTo>
                  <a:pt x="2000737" y="653714"/>
                  <a:pt x="1800647" y="558030"/>
                  <a:pt x="1674678" y="609601"/>
                </a:cubicBezTo>
                <a:cubicBezTo>
                  <a:pt x="1548709" y="661172"/>
                  <a:pt x="1277228" y="543457"/>
                  <a:pt x="1071794" y="609601"/>
                </a:cubicBezTo>
                <a:cubicBezTo>
                  <a:pt x="866360" y="675745"/>
                  <a:pt x="774044" y="562044"/>
                  <a:pt x="535897" y="609601"/>
                </a:cubicBezTo>
                <a:cubicBezTo>
                  <a:pt x="297750" y="657158"/>
                  <a:pt x="126546" y="570575"/>
                  <a:pt x="0" y="609601"/>
                </a:cubicBezTo>
                <a:cubicBezTo>
                  <a:pt x="-6591" y="494348"/>
                  <a:pt x="4322" y="356458"/>
                  <a:pt x="0" y="292608"/>
                </a:cubicBezTo>
                <a:cubicBezTo>
                  <a:pt x="-4322" y="228758"/>
                  <a:pt x="30240" y="14212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Induced pluripotent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61A172D-DCD4-094A-D5B8-2C7CB0733C70}"/>
              </a:ext>
            </a:extLst>
          </p:cNvPr>
          <p:cNvSpPr txBox="1"/>
          <p:nvPr/>
        </p:nvSpPr>
        <p:spPr>
          <a:xfrm>
            <a:off x="1972101" y="1742332"/>
            <a:ext cx="7085211" cy="3517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Uses cells taken from IVF treatment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915DC34-063B-80B3-9325-AC1CD7037B0D}"/>
              </a:ext>
            </a:extLst>
          </p:cNvPr>
          <p:cNvSpPr txBox="1"/>
          <p:nvPr/>
        </p:nvSpPr>
        <p:spPr>
          <a:xfrm>
            <a:off x="2590519" y="983675"/>
            <a:ext cx="6470087" cy="3328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Research is conducted on sentient beings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70B894A3-45C4-A866-B1B1-8A26C404A4C8}"/>
              </a:ext>
            </a:extLst>
          </p:cNvPr>
          <p:cNvSpPr txBox="1"/>
          <p:nvPr/>
        </p:nvSpPr>
        <p:spPr>
          <a:xfrm>
            <a:off x="3202823" y="592965"/>
            <a:ext cx="5857784" cy="35172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be taken from most parts of the body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B127125D-7B09-BC4C-7187-8B50E403BBA2}"/>
              </a:ext>
            </a:extLst>
          </p:cNvPr>
          <p:cNvSpPr txBox="1"/>
          <p:nvPr/>
        </p:nvSpPr>
        <p:spPr>
          <a:xfrm>
            <a:off x="3061739" y="242127"/>
            <a:ext cx="5998867" cy="3517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limited number of cell types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54B1E2FA-1F27-D771-6BD4-5CEA868B0DDC}"/>
              </a:ext>
            </a:extLst>
          </p:cNvPr>
          <p:cNvSpPr txBox="1"/>
          <p:nvPr/>
        </p:nvSpPr>
        <p:spPr>
          <a:xfrm>
            <a:off x="2643671" y="1349443"/>
            <a:ext cx="6376970" cy="35172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any type of cell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6C1798B-4B8A-4C2A-3806-CB8758CCCF88}"/>
              </a:ext>
            </a:extLst>
          </p:cNvPr>
          <p:cNvSpPr txBox="1"/>
          <p:nvPr/>
        </p:nvSpPr>
        <p:spPr>
          <a:xfrm>
            <a:off x="4285870" y="2127156"/>
            <a:ext cx="4771442" cy="35172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76ADC40-8CCA-1DC2-407D-F87D562B48EF}"/>
              </a:ext>
            </a:extLst>
          </p:cNvPr>
          <p:cNvSpPr txBox="1"/>
          <p:nvPr/>
        </p:nvSpPr>
        <p:spPr>
          <a:xfrm>
            <a:off x="2718880" y="1542177"/>
            <a:ext cx="1594485" cy="6165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Uses cells taken from IVF treatment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ABA53692-4850-F427-7DE8-F541EF40C52E}"/>
              </a:ext>
            </a:extLst>
          </p:cNvPr>
          <p:cNvSpPr txBox="1"/>
          <p:nvPr/>
        </p:nvSpPr>
        <p:spPr>
          <a:xfrm>
            <a:off x="7429" y="1089660"/>
            <a:ext cx="1456055" cy="6165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Research is conducted on sentient beings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AB8CA38-A485-4808-BBF6-1E81AABA5FDC}"/>
              </a:ext>
            </a:extLst>
          </p:cNvPr>
          <p:cNvSpPr txBox="1"/>
          <p:nvPr/>
        </p:nvSpPr>
        <p:spPr>
          <a:xfrm>
            <a:off x="2718880" y="4833305"/>
            <a:ext cx="1318260" cy="7334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be taken from most parts of the body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D2D28905-71C1-F389-4958-F1C115F7BEFD}"/>
              </a:ext>
            </a:extLst>
          </p:cNvPr>
          <p:cNvSpPr txBox="1"/>
          <p:nvPr/>
        </p:nvSpPr>
        <p:spPr>
          <a:xfrm>
            <a:off x="639889" y="4015106"/>
            <a:ext cx="1350010" cy="8610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limited number of cell types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3C7F33CF-AD9A-2141-52F4-6D7041F90889}"/>
              </a:ext>
            </a:extLst>
          </p:cNvPr>
          <p:cNvSpPr txBox="1"/>
          <p:nvPr/>
        </p:nvSpPr>
        <p:spPr>
          <a:xfrm>
            <a:off x="3584067" y="3075624"/>
            <a:ext cx="1435100" cy="8718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any type of cell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D85595A6-ED40-E002-C89D-52452D7C5BB7}"/>
              </a:ext>
            </a:extLst>
          </p:cNvPr>
          <p:cNvSpPr txBox="1"/>
          <p:nvPr/>
        </p:nvSpPr>
        <p:spPr>
          <a:xfrm>
            <a:off x="2762852" y="3708401"/>
            <a:ext cx="1318260" cy="4781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13716E01-53FF-5021-C2F9-C3FA4B73B9E2}"/>
              </a:ext>
            </a:extLst>
          </p:cNvPr>
          <p:cNvSpPr txBox="1"/>
          <p:nvPr/>
        </p:nvSpPr>
        <p:spPr>
          <a:xfrm>
            <a:off x="6951726" y="3446112"/>
            <a:ext cx="1948567" cy="685859"/>
          </a:xfrm>
          <a:prstGeom prst="rect">
            <a:avLst/>
          </a:prstGeom>
          <a:noFill/>
          <a:ln w="952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i="1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Extension: add some of your own</a:t>
            </a:r>
          </a:p>
        </p:txBody>
      </p:sp>
    </p:spTree>
    <p:extLst>
      <p:ext uri="{BB962C8B-B14F-4D97-AF65-F5344CB8AC3E}">
        <p14:creationId xmlns:p14="http://schemas.microsoft.com/office/powerpoint/2010/main" val="12343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in a glove holding a plastic container&#10;&#10;Description automatically generated">
            <a:extLst>
              <a:ext uri="{FF2B5EF4-FFF2-40B4-BE49-F238E27FC236}">
                <a16:creationId xmlns:a16="http://schemas.microsoft.com/office/drawing/2014/main" id="{6BB71C30-AA8C-7230-EE1C-2BE90AEE75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44" r="2056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17A8191-623A-1C3B-A7FB-FB52615B6DA9}"/>
              </a:ext>
            </a:extLst>
          </p:cNvPr>
          <p:cNvSpPr/>
          <p:nvPr/>
        </p:nvSpPr>
        <p:spPr>
          <a:xfrm>
            <a:off x="499872" y="1578864"/>
            <a:ext cx="8015478" cy="28102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849CE-772C-DDA6-4C4D-15B29F470769}"/>
              </a:ext>
            </a:extLst>
          </p:cNvPr>
          <p:cNvSpPr/>
          <p:nvPr/>
        </p:nvSpPr>
        <p:spPr>
          <a:xfrm>
            <a:off x="499872" y="548640"/>
            <a:ext cx="8015478" cy="8046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8D056-7F9C-E171-30DD-22E49230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8640"/>
            <a:ext cx="7886700" cy="80467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Gotham Medium" pitchFamily="2" charset="0"/>
                <a:cs typeface="Gotham Medium" pitchFamily="2" charset="0"/>
              </a:rPr>
              <a:t>Stem cells in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70627-8769-6833-FACD-64935360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How are different types of stem cells used in medicine?</a:t>
            </a:r>
          </a:p>
          <a:p>
            <a:endParaRPr lang="en-GB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  <a:p>
            <a:r>
              <a:rPr lang="en-GB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What are the clinical, ethical and social issues associated with stem cells?</a:t>
            </a:r>
          </a:p>
          <a:p>
            <a:endParaRPr lang="en-US" sz="2400" dirty="0">
              <a:latin typeface="Gotham Medium" pitchFamily="2" charset="0"/>
              <a:cs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3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The Future of Science: how to mend a broken heart">
            <a:hlinkClick r:id="" action="ppaction://media"/>
            <a:extLst>
              <a:ext uri="{FF2B5EF4-FFF2-40B4-BE49-F238E27FC236}">
                <a16:creationId xmlns:a16="http://schemas.microsoft.com/office/drawing/2014/main" id="{86DEF350-9D2D-22C8-60F7-C667D4686B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343868"/>
            <a:ext cx="9156688" cy="51735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C281066-5EA8-59C8-34ED-8A808B56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53328"/>
            <a:ext cx="7886700" cy="80467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Gotham Medium" pitchFamily="2" charset="0"/>
                <a:cs typeface="Gotham Medium" pitchFamily="2" charset="0"/>
              </a:rPr>
              <a:t>How to mend a broken heart</a:t>
            </a:r>
          </a:p>
        </p:txBody>
      </p:sp>
    </p:spTree>
    <p:extLst>
      <p:ext uri="{BB962C8B-B14F-4D97-AF65-F5344CB8AC3E}">
        <p14:creationId xmlns:p14="http://schemas.microsoft.com/office/powerpoint/2010/main" val="58128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The Future of Science: creating mini brains in a laboratory">
            <a:hlinkClick r:id="" action="ppaction://media"/>
            <a:extLst>
              <a:ext uri="{FF2B5EF4-FFF2-40B4-BE49-F238E27FC236}">
                <a16:creationId xmlns:a16="http://schemas.microsoft.com/office/drawing/2014/main" id="{426CE22B-6E03-8CF2-E356-0AC64B99573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444609"/>
            <a:ext cx="9139399" cy="51641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26C540-8CEB-25A2-643A-D1AF9AD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49" y="6011055"/>
            <a:ext cx="7886700" cy="80467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Gotham Medium" pitchFamily="2" charset="0"/>
                <a:cs typeface="Gotham Medium" pitchFamily="2" charset="0"/>
              </a:rPr>
              <a:t>Creating mini brains</a:t>
            </a:r>
          </a:p>
        </p:txBody>
      </p:sp>
    </p:spTree>
    <p:extLst>
      <p:ext uri="{BB962C8B-B14F-4D97-AF65-F5344CB8AC3E}">
        <p14:creationId xmlns:p14="http://schemas.microsoft.com/office/powerpoint/2010/main" val="507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710E14E-A648-58A4-DDC7-7B145F7124B9}"/>
              </a:ext>
            </a:extLst>
          </p:cNvPr>
          <p:cNvSpPr/>
          <p:nvPr/>
        </p:nvSpPr>
        <p:spPr>
          <a:xfrm>
            <a:off x="236785" y="378683"/>
            <a:ext cx="8705196" cy="11160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8E76FA39-ADF0-ACB2-57CC-A52EF2625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4507" y="2880037"/>
            <a:ext cx="5575300" cy="3492500"/>
          </a:xfrm>
          <a:ln w="4445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1CE721-7F9B-FAFF-1392-92A65476806B}"/>
              </a:ext>
            </a:extLst>
          </p:cNvPr>
          <p:cNvGrpSpPr/>
          <p:nvPr/>
        </p:nvGrpSpPr>
        <p:grpSpPr>
          <a:xfrm>
            <a:off x="7670010" y="3295176"/>
            <a:ext cx="1247587" cy="691785"/>
            <a:chOff x="2954029" y="1009514"/>
            <a:chExt cx="1054149" cy="69178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862DEEC-52B7-98D3-16B8-611E241E419C}"/>
                </a:ext>
              </a:extLst>
            </p:cNvPr>
            <p:cNvSpPr/>
            <p:nvPr/>
          </p:nvSpPr>
          <p:spPr>
            <a:xfrm>
              <a:off x="2954029" y="1009514"/>
              <a:ext cx="1054149" cy="691785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Gotham Medium" pitchFamily="2" charset="0"/>
                <a:cs typeface="Gotham Medium" pitchFamily="2" charset="0"/>
              </a:endParaRPr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BDC522B8-8492-F283-C1CD-0F191DF2A6FB}"/>
                </a:ext>
              </a:extLst>
            </p:cNvPr>
            <p:cNvSpPr txBox="1"/>
            <p:nvPr/>
          </p:nvSpPr>
          <p:spPr>
            <a:xfrm>
              <a:off x="2974291" y="1029776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Specialised cells</a:t>
              </a:r>
            </a:p>
          </p:txBody>
        </p:sp>
      </p:grpSp>
      <p:sp>
        <p:nvSpPr>
          <p:cNvPr id="9" name="Text Box 3">
            <a:extLst>
              <a:ext uri="{FF2B5EF4-FFF2-40B4-BE49-F238E27FC236}">
                <a16:creationId xmlns:a16="http://schemas.microsoft.com/office/drawing/2014/main" id="{8FE8C22C-D9D4-3980-BA03-A58531954D8F}"/>
              </a:ext>
            </a:extLst>
          </p:cNvPr>
          <p:cNvSpPr txBox="1"/>
          <p:nvPr/>
        </p:nvSpPr>
        <p:spPr>
          <a:xfrm>
            <a:off x="6331468" y="3301251"/>
            <a:ext cx="1247587" cy="972551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effectLst/>
                <a:latin typeface="Gotham Medium" pitchFamily="2" charset="0"/>
                <a:ea typeface="Aptos" panose="020B0004020202020204" pitchFamily="34" charset="0"/>
                <a:cs typeface="Gotham Medium" pitchFamily="2" charset="0"/>
              </a:rPr>
              <a:t>Can differentiate to become many cells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1614DF32-3F5B-DAA6-52FB-51B0D321C206}"/>
              </a:ext>
            </a:extLst>
          </p:cNvPr>
          <p:cNvSpPr txBox="1"/>
          <p:nvPr/>
        </p:nvSpPr>
        <p:spPr>
          <a:xfrm>
            <a:off x="6331468" y="4296015"/>
            <a:ext cx="1247587" cy="972551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>
                <a:effectLst/>
                <a:latin typeface="Gotham Medium" pitchFamily="2" charset="0"/>
                <a:ea typeface="Aptos" panose="020B0004020202020204" pitchFamily="34" charset="0"/>
                <a:cs typeface="Gotham Medium" pitchFamily="2" charset="0"/>
              </a:rPr>
              <a:t>Cannot differentiate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B9199B52-7FB4-5411-1BD0-10E4F8AAED26}"/>
              </a:ext>
            </a:extLst>
          </p:cNvPr>
          <p:cNvSpPr txBox="1"/>
          <p:nvPr/>
        </p:nvSpPr>
        <p:spPr>
          <a:xfrm>
            <a:off x="6331468" y="5295450"/>
            <a:ext cx="1247587" cy="972551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effectLst/>
                <a:latin typeface="Gotham Medium" pitchFamily="2" charset="0"/>
                <a:ea typeface="Aptos" panose="020B0004020202020204" pitchFamily="34" charset="0"/>
                <a:cs typeface="Gotham Medium" pitchFamily="2" charset="0"/>
              </a:rPr>
              <a:t>Can differentiate to become a few cells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325BE7-FE52-A4C6-EA7A-8870788F33AE}"/>
              </a:ext>
            </a:extLst>
          </p:cNvPr>
          <p:cNvGrpSpPr/>
          <p:nvPr/>
        </p:nvGrpSpPr>
        <p:grpSpPr>
          <a:xfrm>
            <a:off x="7692192" y="4090368"/>
            <a:ext cx="1247587" cy="691785"/>
            <a:chOff x="21286" y="183833"/>
            <a:chExt cx="1054149" cy="69178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01CCDF0A-2035-0E5A-E502-7041B7F835BB}"/>
                </a:ext>
              </a:extLst>
            </p:cNvPr>
            <p:cNvSpPr/>
            <p:nvPr/>
          </p:nvSpPr>
          <p:spPr>
            <a:xfrm>
              <a:off x="21286" y="183833"/>
              <a:ext cx="1054149" cy="691785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Gotham Medium" pitchFamily="2" charset="0"/>
                <a:cs typeface="Gotham Medium" pitchFamily="2" charset="0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A4BFE051-4F8C-99C1-73FB-5FF2CA373B0D}"/>
                </a:ext>
              </a:extLst>
            </p:cNvPr>
            <p:cNvSpPr txBox="1"/>
            <p:nvPr/>
          </p:nvSpPr>
          <p:spPr>
            <a:xfrm>
              <a:off x="41548" y="204095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Induced pluripotent stem cells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C0D197-8E54-468A-88F7-F462245F9428}"/>
              </a:ext>
            </a:extLst>
          </p:cNvPr>
          <p:cNvGrpSpPr/>
          <p:nvPr/>
        </p:nvGrpSpPr>
        <p:grpSpPr>
          <a:xfrm>
            <a:off x="7670010" y="4885560"/>
            <a:ext cx="1247587" cy="691785"/>
            <a:chOff x="2411" y="1009514"/>
            <a:chExt cx="1054149" cy="691785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4CF35D2-8123-8C8D-5BCC-818755DD3BC3}"/>
                </a:ext>
              </a:extLst>
            </p:cNvPr>
            <p:cNvSpPr/>
            <p:nvPr/>
          </p:nvSpPr>
          <p:spPr>
            <a:xfrm>
              <a:off x="2411" y="1009514"/>
              <a:ext cx="1054149" cy="691785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Gotham Medium" pitchFamily="2" charset="0"/>
                <a:cs typeface="Gotham Medium" pitchFamily="2" charset="0"/>
              </a:endParaRPr>
            </a:p>
          </p:txBody>
        </p:sp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B4AE0091-EF54-2103-2FFF-8EC8EB3C217A}"/>
                </a:ext>
              </a:extLst>
            </p:cNvPr>
            <p:cNvSpPr txBox="1"/>
            <p:nvPr/>
          </p:nvSpPr>
          <p:spPr>
            <a:xfrm>
              <a:off x="22673" y="1029776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Embryonic stem cells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D55F39-3026-F76F-D524-76E5AD67AF84}"/>
              </a:ext>
            </a:extLst>
          </p:cNvPr>
          <p:cNvGrpSpPr/>
          <p:nvPr/>
        </p:nvGrpSpPr>
        <p:grpSpPr>
          <a:xfrm>
            <a:off x="7670010" y="5660490"/>
            <a:ext cx="1247587" cy="691785"/>
            <a:chOff x="1478220" y="1009514"/>
            <a:chExt cx="1054149" cy="69178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5D0E232-5A00-1321-B392-C1E14CAC17D9}"/>
                </a:ext>
              </a:extLst>
            </p:cNvPr>
            <p:cNvSpPr/>
            <p:nvPr/>
          </p:nvSpPr>
          <p:spPr>
            <a:xfrm>
              <a:off x="1478220" y="1009514"/>
              <a:ext cx="1054149" cy="691785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Gotham Medium" pitchFamily="2" charset="0"/>
                <a:cs typeface="Gotham Medium" pitchFamily="2" charset="0"/>
              </a:endParaRPr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C57B48B5-2335-6ABD-7275-CEE6C384CEF0}"/>
                </a:ext>
              </a:extLst>
            </p:cNvPr>
            <p:cNvSpPr txBox="1"/>
            <p:nvPr/>
          </p:nvSpPr>
          <p:spPr>
            <a:xfrm>
              <a:off x="1498482" y="1029776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Adult stem cells</a:t>
              </a:r>
            </a:p>
          </p:txBody>
        </p:sp>
      </p:grpSp>
      <p:sp>
        <p:nvSpPr>
          <p:cNvPr id="21" name="Text Box 3">
            <a:extLst>
              <a:ext uri="{FF2B5EF4-FFF2-40B4-BE49-F238E27FC236}">
                <a16:creationId xmlns:a16="http://schemas.microsoft.com/office/drawing/2014/main" id="{3030626F-AE43-85CE-E157-44EBB313C036}"/>
              </a:ext>
            </a:extLst>
          </p:cNvPr>
          <p:cNvSpPr txBox="1"/>
          <p:nvPr/>
        </p:nvSpPr>
        <p:spPr>
          <a:xfrm>
            <a:off x="6796667" y="2826390"/>
            <a:ext cx="1515613" cy="33528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effectLst/>
                <a:latin typeface="Gotham Medium" pitchFamily="2" charset="0"/>
                <a:ea typeface="Aptos" panose="020B0004020202020204" pitchFamily="34" charset="0"/>
                <a:cs typeface="Gotham Medium" pitchFamily="2" charset="0"/>
              </a:rPr>
              <a:t>Reprogramming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6CEFA0-B030-A337-9AE4-36D77A6573AA}"/>
              </a:ext>
            </a:extLst>
          </p:cNvPr>
          <p:cNvSpPr txBox="1"/>
          <p:nvPr/>
        </p:nvSpPr>
        <p:spPr>
          <a:xfrm>
            <a:off x="1979789" y="2337581"/>
            <a:ext cx="226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Stem cell types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E19608-C886-1E51-05CD-681E9BFD6F50}"/>
              </a:ext>
            </a:extLst>
          </p:cNvPr>
          <p:cNvSpPr txBox="1"/>
          <p:nvPr/>
        </p:nvSpPr>
        <p:spPr>
          <a:xfrm>
            <a:off x="6796667" y="2342963"/>
            <a:ext cx="168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Labels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618B7A-0024-7969-5126-1AB7C11E210A}"/>
              </a:ext>
            </a:extLst>
          </p:cNvPr>
          <p:cNvSpPr/>
          <p:nvPr/>
        </p:nvSpPr>
        <p:spPr>
          <a:xfrm>
            <a:off x="6273202" y="2278804"/>
            <a:ext cx="2785453" cy="4334647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CEE77B6-019B-CE8D-D48B-5364B0F5A152}"/>
              </a:ext>
            </a:extLst>
          </p:cNvPr>
          <p:cNvSpPr/>
          <p:nvPr/>
        </p:nvSpPr>
        <p:spPr>
          <a:xfrm>
            <a:off x="202019" y="2211014"/>
            <a:ext cx="5948696" cy="4334647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419E33-A915-C305-A467-A9B921B93BEF}"/>
              </a:ext>
            </a:extLst>
          </p:cNvPr>
          <p:cNvSpPr txBox="1"/>
          <p:nvPr/>
        </p:nvSpPr>
        <p:spPr>
          <a:xfrm>
            <a:off x="202019" y="394927"/>
            <a:ext cx="8739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otham Medium" pitchFamily="2" charset="0"/>
                <a:cs typeface="Gotham Medium" pitchFamily="2" charset="0"/>
              </a:rPr>
              <a:t>Add the </a:t>
            </a:r>
            <a:r>
              <a:rPr lang="en-US" sz="2800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labels</a:t>
            </a:r>
            <a:r>
              <a:rPr lang="en-US" sz="2800" dirty="0">
                <a:latin typeface="Gotham Medium" pitchFamily="2" charset="0"/>
                <a:cs typeface="Gotham Medium" pitchFamily="2" charset="0"/>
              </a:rPr>
              <a:t> to the correct place in the </a:t>
            </a:r>
            <a:r>
              <a:rPr lang="en-US" sz="2800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stem cell types </a:t>
            </a:r>
            <a:r>
              <a:rPr lang="en-US" sz="2800" dirty="0">
                <a:latin typeface="Gotham Medium" pitchFamily="2" charset="0"/>
                <a:cs typeface="Gotham Medium" pitchFamily="2" charset="0"/>
              </a:rPr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3465152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C8C6B-12B5-8C89-F44A-E83247CA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8F01DC20-4417-1C53-F983-A253A1EB4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9609" y="2087557"/>
            <a:ext cx="5575300" cy="3492500"/>
          </a:xfrm>
          <a:ln w="44450"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843F49E-5927-0A01-8A95-78B56B708607}"/>
              </a:ext>
            </a:extLst>
          </p:cNvPr>
          <p:cNvGrpSpPr/>
          <p:nvPr/>
        </p:nvGrpSpPr>
        <p:grpSpPr>
          <a:xfrm>
            <a:off x="1995315" y="2310045"/>
            <a:ext cx="5226443" cy="3088690"/>
            <a:chOff x="538642" y="1859000"/>
            <a:chExt cx="5226443" cy="308869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EA11F4FA-C777-BA59-136D-27EBDB5452BE}"/>
                </a:ext>
              </a:extLst>
            </p:cNvPr>
            <p:cNvSpPr txBox="1"/>
            <p:nvPr/>
          </p:nvSpPr>
          <p:spPr>
            <a:xfrm>
              <a:off x="4487419" y="2908319"/>
              <a:ext cx="1064424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Specialised cells</a:t>
              </a:r>
            </a:p>
          </p:txBody>
        </p:sp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2CDE4B18-CA63-00EE-FEE6-E761D87517B3}"/>
                </a:ext>
              </a:extLst>
            </p:cNvPr>
            <p:cNvSpPr txBox="1"/>
            <p:nvPr/>
          </p:nvSpPr>
          <p:spPr>
            <a:xfrm>
              <a:off x="655390" y="4065675"/>
              <a:ext cx="1322828" cy="882015"/>
            </a:xfrm>
            <a:prstGeom prst="rect">
              <a:avLst/>
            </a:prstGeom>
            <a:solidFill>
              <a:schemeClr val="lt1"/>
            </a:solidFill>
            <a:ln w="952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dirty="0">
                  <a:effectLst/>
                  <a:latin typeface="Gotham Medium" pitchFamily="2" charset="0"/>
                  <a:ea typeface="Aptos" panose="020B0004020202020204" pitchFamily="34" charset="0"/>
                  <a:cs typeface="Gotham Medium" pitchFamily="2" charset="0"/>
                </a:rPr>
                <a:t>Can differentiate to become many cells</a:t>
              </a:r>
            </a:p>
          </p:txBody>
        </p:sp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B572DF2E-2237-436A-0B6D-7EAF053429D8}"/>
                </a:ext>
              </a:extLst>
            </p:cNvPr>
            <p:cNvSpPr txBox="1"/>
            <p:nvPr/>
          </p:nvSpPr>
          <p:spPr>
            <a:xfrm>
              <a:off x="4487418" y="4201144"/>
              <a:ext cx="1277667" cy="651261"/>
            </a:xfrm>
            <a:prstGeom prst="rect">
              <a:avLst/>
            </a:prstGeom>
            <a:solidFill>
              <a:schemeClr val="lt1"/>
            </a:solidFill>
            <a:ln w="952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dirty="0">
                  <a:effectLst/>
                  <a:latin typeface="Gotham Medium" pitchFamily="2" charset="0"/>
                  <a:ea typeface="Aptos" panose="020B0004020202020204" pitchFamily="34" charset="0"/>
                  <a:cs typeface="Gotham Medium" pitchFamily="2" charset="0"/>
                </a:rPr>
                <a:t>Cannot differentiate</a:t>
              </a:r>
            </a:p>
          </p:txBody>
        </p:sp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3F92FFAB-4253-7E5A-D6B8-4773C6DC9FDB}"/>
                </a:ext>
              </a:extLst>
            </p:cNvPr>
            <p:cNvSpPr txBox="1"/>
            <p:nvPr/>
          </p:nvSpPr>
          <p:spPr>
            <a:xfrm>
              <a:off x="2429203" y="4052982"/>
              <a:ext cx="1277667" cy="882015"/>
            </a:xfrm>
            <a:prstGeom prst="rect">
              <a:avLst/>
            </a:prstGeom>
            <a:solidFill>
              <a:schemeClr val="lt1"/>
            </a:solidFill>
            <a:ln w="952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dirty="0">
                  <a:effectLst/>
                  <a:latin typeface="Gotham Medium" pitchFamily="2" charset="0"/>
                  <a:ea typeface="Aptos" panose="020B0004020202020204" pitchFamily="34" charset="0"/>
                  <a:cs typeface="Gotham Medium" pitchFamily="2" charset="0"/>
                </a:rPr>
                <a:t>Can differentiate to become a few cells</a:t>
              </a: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2342EBFB-A3F0-7927-20F7-FC52A30F76FA}"/>
                </a:ext>
              </a:extLst>
            </p:cNvPr>
            <p:cNvSpPr txBox="1"/>
            <p:nvPr/>
          </p:nvSpPr>
          <p:spPr>
            <a:xfrm>
              <a:off x="538642" y="1977966"/>
              <a:ext cx="1322828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Induced pluripotent stem cells</a:t>
              </a:r>
            </a:p>
          </p:txBody>
        </p:sp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1472B5C9-F4FD-A0C3-0E21-AC2258689E2D}"/>
                </a:ext>
              </a:extLst>
            </p:cNvPr>
            <p:cNvSpPr txBox="1"/>
            <p:nvPr/>
          </p:nvSpPr>
          <p:spPr>
            <a:xfrm>
              <a:off x="640242" y="2921820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Embryonic stem cells</a:t>
              </a:r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2FF6FD0E-E5C5-1CD2-B6AC-8544EFD09A28}"/>
                </a:ext>
              </a:extLst>
            </p:cNvPr>
            <p:cNvSpPr txBox="1"/>
            <p:nvPr/>
          </p:nvSpPr>
          <p:spPr>
            <a:xfrm>
              <a:off x="2575393" y="2921819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Adult stem cells</a:t>
              </a:r>
            </a:p>
          </p:txBody>
        </p:sp>
        <p:sp>
          <p:nvSpPr>
            <p:cNvPr id="21" name="Text Box 3">
              <a:extLst>
                <a:ext uri="{FF2B5EF4-FFF2-40B4-BE49-F238E27FC236}">
                  <a16:creationId xmlns:a16="http://schemas.microsoft.com/office/drawing/2014/main" id="{25EB271F-7852-2521-5724-87782BF2C83F}"/>
                </a:ext>
              </a:extLst>
            </p:cNvPr>
            <p:cNvSpPr txBox="1"/>
            <p:nvPr/>
          </p:nvSpPr>
          <p:spPr>
            <a:xfrm rot="704948">
              <a:off x="2550708" y="1859000"/>
              <a:ext cx="1759191" cy="476531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>
                  <a:effectLst/>
                  <a:latin typeface="Gotham Medium" pitchFamily="2" charset="0"/>
                  <a:ea typeface="Aptos" panose="020B0004020202020204" pitchFamily="34" charset="0"/>
                  <a:cs typeface="Gotham Medium" pitchFamily="2" charset="0"/>
                </a:rPr>
                <a:t>Reprogramming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6DAE557-C3BB-D87C-35D8-088782972DB7}"/>
              </a:ext>
            </a:extLst>
          </p:cNvPr>
          <p:cNvSpPr txBox="1"/>
          <p:nvPr/>
        </p:nvSpPr>
        <p:spPr>
          <a:xfrm>
            <a:off x="3434891" y="1545101"/>
            <a:ext cx="226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Stem cell types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0D375FE-FD34-05E0-414D-C164628566E6}"/>
              </a:ext>
            </a:extLst>
          </p:cNvPr>
          <p:cNvSpPr/>
          <p:nvPr/>
        </p:nvSpPr>
        <p:spPr>
          <a:xfrm>
            <a:off x="1657121" y="1418534"/>
            <a:ext cx="5948696" cy="4334647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2E0DE5-D495-32AD-1DD2-21BDC3C57BB9}"/>
              </a:ext>
            </a:extLst>
          </p:cNvPr>
          <p:cNvSpPr txBox="1"/>
          <p:nvPr/>
        </p:nvSpPr>
        <p:spPr>
          <a:xfrm>
            <a:off x="941269" y="394927"/>
            <a:ext cx="7261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otham Medium" pitchFamily="2" charset="0"/>
                <a:cs typeface="Gotham Medium" pitchFamily="2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02923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close-up of a page&#10;&#10;Description automatically generated">
            <a:extLst>
              <a:ext uri="{FF2B5EF4-FFF2-40B4-BE49-F238E27FC236}">
                <a16:creationId xmlns:a16="http://schemas.microsoft.com/office/drawing/2014/main" id="{DC7387C2-9693-97B1-BA0F-7D6CB62D3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583" y="0"/>
            <a:ext cx="7456834" cy="6698512"/>
          </a:xfrm>
        </p:spPr>
      </p:pic>
    </p:spTree>
    <p:extLst>
      <p:ext uri="{BB962C8B-B14F-4D97-AF65-F5344CB8AC3E}">
        <p14:creationId xmlns:p14="http://schemas.microsoft.com/office/powerpoint/2010/main" val="387662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B3AA53-E6B2-FF96-1C8C-DB94044AC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650630"/>
              </p:ext>
            </p:extLst>
          </p:nvPr>
        </p:nvGraphicFramePr>
        <p:xfrm>
          <a:off x="69851" y="0"/>
          <a:ext cx="9004298" cy="6857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0980">
                  <a:extLst>
                    <a:ext uri="{9D8B030D-6E8A-4147-A177-3AD203B41FA5}">
                      <a16:colId xmlns:a16="http://schemas.microsoft.com/office/drawing/2014/main" val="392053001"/>
                    </a:ext>
                  </a:extLst>
                </a:gridCol>
                <a:gridCol w="2311358">
                  <a:extLst>
                    <a:ext uri="{9D8B030D-6E8A-4147-A177-3AD203B41FA5}">
                      <a16:colId xmlns:a16="http://schemas.microsoft.com/office/drawing/2014/main" val="749689071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890166078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1252251765"/>
                    </a:ext>
                  </a:extLst>
                </a:gridCol>
              </a:tblGrid>
              <a:tr h="4910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Embryonic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Adult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Induced pluripotent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36718"/>
                  </a:ext>
                </a:extLst>
              </a:tr>
              <a:tr h="1562266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Where do the cells come from?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431897"/>
                  </a:ext>
                </a:extLst>
              </a:tr>
              <a:tr h="144571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can they do?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15893"/>
                  </a:ext>
                </a:extLst>
              </a:tr>
              <a:tr h="1885721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could they be used for?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653845"/>
                  </a:ext>
                </a:extLst>
              </a:tr>
              <a:tr h="147322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are the problems?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628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180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CD3BD90-513D-4966-AD9E-D0681846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EE34DE-6107-C0C0-2506-E26EB8DF9250}"/>
              </a:ext>
            </a:extLst>
          </p:cNvPr>
          <p:cNvGraphicFramePr>
            <a:graphicFrameLocks noGrp="1"/>
          </p:cNvGraphicFramePr>
          <p:nvPr/>
        </p:nvGraphicFramePr>
        <p:xfrm>
          <a:off x="69851" y="256033"/>
          <a:ext cx="9004298" cy="529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0980">
                  <a:extLst>
                    <a:ext uri="{9D8B030D-6E8A-4147-A177-3AD203B41FA5}">
                      <a16:colId xmlns:a16="http://schemas.microsoft.com/office/drawing/2014/main" val="392053001"/>
                    </a:ext>
                  </a:extLst>
                </a:gridCol>
                <a:gridCol w="2311358">
                  <a:extLst>
                    <a:ext uri="{9D8B030D-6E8A-4147-A177-3AD203B41FA5}">
                      <a16:colId xmlns:a16="http://schemas.microsoft.com/office/drawing/2014/main" val="749689071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890166078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1252251765"/>
                    </a:ext>
                  </a:extLst>
                </a:gridCol>
              </a:tblGrid>
              <a:tr h="369957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Embryonic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Adult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Induced pluripotent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36718"/>
                  </a:ext>
                </a:extLst>
              </a:tr>
              <a:tr h="1176955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Where do the cells come from?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Discarded _________  from IVF treatment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_________ marrow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Almost any _________  in the body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431897"/>
                  </a:ext>
                </a:extLst>
              </a:tr>
              <a:tr h="1089153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can they do?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Can _________ into any cell in the body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They are multipotent - can differentiate into a ____ number of cells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Unipotent cells are _________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become pluripotent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15893"/>
                  </a:ext>
                </a:extLst>
              </a:tr>
              <a:tr h="142063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could they be used for?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treat _________ by replacing damaged cells in the pancreas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Bone marrow _________ for people with cancer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Disease research and _________ development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653845"/>
                  </a:ext>
                </a:extLst>
              </a:tr>
              <a:tr h="110987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are the problems?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Ethical issues: Embryo is _________during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Risk of _________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Cells in a dish may not behave exactly as they do in a _________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6287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EAE2C3-34CD-8115-4F3D-E61C2031B33B}"/>
              </a:ext>
            </a:extLst>
          </p:cNvPr>
          <p:cNvSpPr txBox="1"/>
          <p:nvPr/>
        </p:nvSpPr>
        <p:spPr>
          <a:xfrm>
            <a:off x="69851" y="5703100"/>
            <a:ext cx="900429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Word bank:</a:t>
            </a:r>
            <a:r>
              <a:rPr lang="en-GB" b="1" dirty="0"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 </a:t>
            </a:r>
            <a:r>
              <a:rPr lang="en-GB" sz="18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diabetes, drug, body, bone, cell, limited, reprogrammed, embryos, transplants, differentiate, destroyed, infection</a:t>
            </a:r>
          </a:p>
        </p:txBody>
      </p:sp>
    </p:spTree>
    <p:extLst>
      <p:ext uri="{BB962C8B-B14F-4D97-AF65-F5344CB8AC3E}">
        <p14:creationId xmlns:p14="http://schemas.microsoft.com/office/powerpoint/2010/main" val="1963781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799</Words>
  <Application>Microsoft Macintosh PowerPoint</Application>
  <PresentationFormat>On-screen Show (4:3)</PresentationFormat>
  <Paragraphs>166</Paragraphs>
  <Slides>13</Slides>
  <Notes>9</Notes>
  <HiddenSlides>5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Gotham Medium</vt:lpstr>
      <vt:lpstr>VAG Rounded LT Pro Light</vt:lpstr>
      <vt:lpstr>Office Theme</vt:lpstr>
      <vt:lpstr>PowerPoint Presentation</vt:lpstr>
      <vt:lpstr>Stem cells in medicine</vt:lpstr>
      <vt:lpstr>How to mend a broken heart</vt:lpstr>
      <vt:lpstr>Creating mini brains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Natasha Bailey</dc:creator>
  <cp:lastModifiedBy>Natasha Bailey</cp:lastModifiedBy>
  <cp:revision>2</cp:revision>
  <cp:lastPrinted>2024-12-11T10:38:16Z</cp:lastPrinted>
  <dcterms:created xsi:type="dcterms:W3CDTF">2024-11-28T17:02:43Z</dcterms:created>
  <dcterms:modified xsi:type="dcterms:W3CDTF">2025-01-29T10:31:45Z</dcterms:modified>
</cp:coreProperties>
</file>