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57" r:id="rId3"/>
    <p:sldId id="258" r:id="rId4"/>
    <p:sldId id="259" r:id="rId5"/>
    <p:sldId id="262" r:id="rId6"/>
    <p:sldId id="261" r:id="rId7"/>
    <p:sldId id="260"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B9B43-CD83-FF4D-B172-8C4FFD279AE8}" v="31" dt="2024-12-03T10:10:38.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7410"/>
    <p:restoredTop sz="71674"/>
  </p:normalViewPr>
  <p:slideViewPr>
    <p:cSldViewPr snapToGrid="0">
      <p:cViewPr varScale="1">
        <p:scale>
          <a:sx n="31" d="100"/>
          <a:sy n="31" d="100"/>
        </p:scale>
        <p:origin x="176" y="1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Bailey" userId="6812e53c-706a-49b8-b72c-d1c7336c238b" providerId="ADAL" clId="{63DB9B43-CD83-FF4D-B172-8C4FFD279AE8}"/>
    <pc:docChg chg="undo custSel modSld">
      <pc:chgData name="Natasha Bailey" userId="6812e53c-706a-49b8-b72c-d1c7336c238b" providerId="ADAL" clId="{63DB9B43-CD83-FF4D-B172-8C4FFD279AE8}" dt="2024-12-19T16:43:44.929" v="549" actId="20577"/>
      <pc:docMkLst>
        <pc:docMk/>
      </pc:docMkLst>
      <pc:sldChg chg="addSp modSp mod">
        <pc:chgData name="Natasha Bailey" userId="6812e53c-706a-49b8-b72c-d1c7336c238b" providerId="ADAL" clId="{63DB9B43-CD83-FF4D-B172-8C4FFD279AE8}" dt="2024-12-03T10:02:08.028" v="46" actId="20577"/>
        <pc:sldMkLst>
          <pc:docMk/>
          <pc:sldMk cId="1629957967" sldId="256"/>
        </pc:sldMkLst>
        <pc:spChg chg="add mod">
          <ac:chgData name="Natasha Bailey" userId="6812e53c-706a-49b8-b72c-d1c7336c238b" providerId="ADAL" clId="{63DB9B43-CD83-FF4D-B172-8C4FFD279AE8}" dt="2024-12-03T10:01:17.564" v="2" actId="207"/>
          <ac:spMkLst>
            <pc:docMk/>
            <pc:sldMk cId="1629957967" sldId="256"/>
            <ac:spMk id="2" creationId="{6DB5101A-0846-775D-14B2-A73F906B1386}"/>
          </ac:spMkLst>
        </pc:spChg>
        <pc:spChg chg="mod">
          <ac:chgData name="Natasha Bailey" userId="6812e53c-706a-49b8-b72c-d1c7336c238b" providerId="ADAL" clId="{63DB9B43-CD83-FF4D-B172-8C4FFD279AE8}" dt="2024-12-03T10:01:27.774" v="3" actId="14838"/>
          <ac:spMkLst>
            <pc:docMk/>
            <pc:sldMk cId="1629957967" sldId="256"/>
            <ac:spMk id="7" creationId="{A6BA0510-FA28-1BE2-3BC2-EDD2FB0BB2EA}"/>
          </ac:spMkLst>
        </pc:spChg>
        <pc:spChg chg="mod">
          <ac:chgData name="Natasha Bailey" userId="6812e53c-706a-49b8-b72c-d1c7336c238b" providerId="ADAL" clId="{63DB9B43-CD83-FF4D-B172-8C4FFD279AE8}" dt="2024-12-03T10:02:08.028" v="46" actId="20577"/>
          <ac:spMkLst>
            <pc:docMk/>
            <pc:sldMk cId="1629957967" sldId="256"/>
            <ac:spMk id="12" creationId="{6BC2D47A-63C8-7103-E6F6-302D5E44BDE1}"/>
          </ac:spMkLst>
        </pc:spChg>
      </pc:sldChg>
      <pc:sldChg chg="addSp modSp mod modNotesTx">
        <pc:chgData name="Natasha Bailey" userId="6812e53c-706a-49b8-b72c-d1c7336c238b" providerId="ADAL" clId="{63DB9B43-CD83-FF4D-B172-8C4FFD279AE8}" dt="2024-12-19T16:43:44.929" v="549" actId="20577"/>
        <pc:sldMkLst>
          <pc:docMk/>
          <pc:sldMk cId="2942167849" sldId="257"/>
        </pc:sldMkLst>
        <pc:spChg chg="add mod">
          <ac:chgData name="Natasha Bailey" userId="6812e53c-706a-49b8-b72c-d1c7336c238b" providerId="ADAL" clId="{63DB9B43-CD83-FF4D-B172-8C4FFD279AE8}" dt="2024-12-03T10:03:52.457" v="142" actId="167"/>
          <ac:spMkLst>
            <pc:docMk/>
            <pc:sldMk cId="2942167849" sldId="257"/>
            <ac:spMk id="2" creationId="{9F6033B0-4F0F-D67E-E422-33BD0D1CE6BA}"/>
          </ac:spMkLst>
        </pc:spChg>
        <pc:spChg chg="add mod">
          <ac:chgData name="Natasha Bailey" userId="6812e53c-706a-49b8-b72c-d1c7336c238b" providerId="ADAL" clId="{63DB9B43-CD83-FF4D-B172-8C4FFD279AE8}" dt="2024-12-03T10:04:11.031" v="146" actId="167"/>
          <ac:spMkLst>
            <pc:docMk/>
            <pc:sldMk cId="2942167849" sldId="257"/>
            <ac:spMk id="3" creationId="{4614CBAA-88EB-F502-8166-C93FFCCEF91E}"/>
          </ac:spMkLst>
        </pc:spChg>
        <pc:spChg chg="add mod">
          <ac:chgData name="Natasha Bailey" userId="6812e53c-706a-49b8-b72c-d1c7336c238b" providerId="ADAL" clId="{63DB9B43-CD83-FF4D-B172-8C4FFD279AE8}" dt="2024-12-03T10:04:17.990" v="149" actId="167"/>
          <ac:spMkLst>
            <pc:docMk/>
            <pc:sldMk cId="2942167849" sldId="257"/>
            <ac:spMk id="4" creationId="{614C3F10-F661-3CCE-CDEA-27369946BDB8}"/>
          </ac:spMkLst>
        </pc:spChg>
        <pc:spChg chg="mod">
          <ac:chgData name="Natasha Bailey" userId="6812e53c-706a-49b8-b72c-d1c7336c238b" providerId="ADAL" clId="{63DB9B43-CD83-FF4D-B172-8C4FFD279AE8}" dt="2024-12-03T10:04:26.900" v="152" actId="1076"/>
          <ac:spMkLst>
            <pc:docMk/>
            <pc:sldMk cId="2942167849" sldId="257"/>
            <ac:spMk id="9" creationId="{39400E1D-5ED9-235A-E491-EB2EE87FA4E3}"/>
          </ac:spMkLst>
        </pc:spChg>
        <pc:spChg chg="mod">
          <ac:chgData name="Natasha Bailey" userId="6812e53c-706a-49b8-b72c-d1c7336c238b" providerId="ADAL" clId="{63DB9B43-CD83-FF4D-B172-8C4FFD279AE8}" dt="2024-12-19T16:43:44.929" v="549" actId="20577"/>
          <ac:spMkLst>
            <pc:docMk/>
            <pc:sldMk cId="2942167849" sldId="257"/>
            <ac:spMk id="17" creationId="{B728A8DE-9409-ED96-9165-219844FDB1F3}"/>
          </ac:spMkLst>
        </pc:spChg>
        <pc:picChg chg="mod">
          <ac:chgData name="Natasha Bailey" userId="6812e53c-706a-49b8-b72c-d1c7336c238b" providerId="ADAL" clId="{63DB9B43-CD83-FF4D-B172-8C4FFD279AE8}" dt="2024-12-03T10:04:21.615" v="150" actId="167"/>
          <ac:picMkLst>
            <pc:docMk/>
            <pc:sldMk cId="2942167849" sldId="257"/>
            <ac:picMk id="18" creationId="{17A5E648-FE54-9B38-400D-C19925733253}"/>
          </ac:picMkLst>
        </pc:picChg>
      </pc:sldChg>
      <pc:sldChg chg="addSp delSp modSp mod">
        <pc:chgData name="Natasha Bailey" userId="6812e53c-706a-49b8-b72c-d1c7336c238b" providerId="ADAL" clId="{63DB9B43-CD83-FF4D-B172-8C4FFD279AE8}" dt="2024-12-03T10:05:54.725" v="189" actId="1076"/>
        <pc:sldMkLst>
          <pc:docMk/>
          <pc:sldMk cId="327890024" sldId="258"/>
        </pc:sldMkLst>
        <pc:spChg chg="add mod">
          <ac:chgData name="Natasha Bailey" userId="6812e53c-706a-49b8-b72c-d1c7336c238b" providerId="ADAL" clId="{63DB9B43-CD83-FF4D-B172-8C4FFD279AE8}" dt="2024-12-03T10:05:14.046" v="181" actId="14100"/>
          <ac:spMkLst>
            <pc:docMk/>
            <pc:sldMk cId="327890024" sldId="258"/>
            <ac:spMk id="2" creationId="{A8F32FF0-0592-27BC-0E3C-EFC001327E3A}"/>
          </ac:spMkLst>
        </pc:spChg>
        <pc:spChg chg="add mod">
          <ac:chgData name="Natasha Bailey" userId="6812e53c-706a-49b8-b72c-d1c7336c238b" providerId="ADAL" clId="{63DB9B43-CD83-FF4D-B172-8C4FFD279AE8}" dt="2024-12-03T10:05:33.567" v="186" actId="14100"/>
          <ac:spMkLst>
            <pc:docMk/>
            <pc:sldMk cId="327890024" sldId="258"/>
            <ac:spMk id="3" creationId="{9E7F22F1-267D-78F9-8B49-79319AF00832}"/>
          </ac:spMkLst>
        </pc:spChg>
        <pc:spChg chg="mod">
          <ac:chgData name="Natasha Bailey" userId="6812e53c-706a-49b8-b72c-d1c7336c238b" providerId="ADAL" clId="{63DB9B43-CD83-FF4D-B172-8C4FFD279AE8}" dt="2024-12-03T10:05:54.725" v="189" actId="1076"/>
          <ac:spMkLst>
            <pc:docMk/>
            <pc:sldMk cId="327890024" sldId="258"/>
            <ac:spMk id="7" creationId="{E2595D58-2A44-C2C7-5DC7-53DA4DF564BE}"/>
          </ac:spMkLst>
        </pc:spChg>
        <pc:spChg chg="add del mod">
          <ac:chgData name="Natasha Bailey" userId="6812e53c-706a-49b8-b72c-d1c7336c238b" providerId="ADAL" clId="{63DB9B43-CD83-FF4D-B172-8C4FFD279AE8}" dt="2024-12-03T10:05:16.962" v="182" actId="1076"/>
          <ac:spMkLst>
            <pc:docMk/>
            <pc:sldMk cId="327890024" sldId="258"/>
            <ac:spMk id="9" creationId="{4C8C2F63-BE88-FFD5-E396-DD65076BBE6A}"/>
          </ac:spMkLst>
        </pc:spChg>
        <pc:picChg chg="mod">
          <ac:chgData name="Natasha Bailey" userId="6812e53c-706a-49b8-b72c-d1c7336c238b" providerId="ADAL" clId="{63DB9B43-CD83-FF4D-B172-8C4FFD279AE8}" dt="2024-12-03T10:05:41.629" v="187" actId="167"/>
          <ac:picMkLst>
            <pc:docMk/>
            <pc:sldMk cId="327890024" sldId="258"/>
            <ac:picMk id="10" creationId="{8F00E865-2471-8E6B-F73E-20530C60230F}"/>
          </ac:picMkLst>
        </pc:picChg>
      </pc:sldChg>
      <pc:sldChg chg="modSp mod">
        <pc:chgData name="Natasha Bailey" userId="6812e53c-706a-49b8-b72c-d1c7336c238b" providerId="ADAL" clId="{63DB9B43-CD83-FF4D-B172-8C4FFD279AE8}" dt="2024-12-03T10:06:19.939" v="217" actId="20577"/>
        <pc:sldMkLst>
          <pc:docMk/>
          <pc:sldMk cId="313453658" sldId="259"/>
        </pc:sldMkLst>
        <pc:spChg chg="mod">
          <ac:chgData name="Natasha Bailey" userId="6812e53c-706a-49b8-b72c-d1c7336c238b" providerId="ADAL" clId="{63DB9B43-CD83-FF4D-B172-8C4FFD279AE8}" dt="2024-12-03T10:06:19.939" v="217" actId="20577"/>
          <ac:spMkLst>
            <pc:docMk/>
            <pc:sldMk cId="313453658" sldId="259"/>
            <ac:spMk id="6" creationId="{D31FEED0-DD48-1472-3BBD-F8E0A6FA44CB}"/>
          </ac:spMkLst>
        </pc:spChg>
      </pc:sldChg>
      <pc:sldChg chg="addSp modSp mod">
        <pc:chgData name="Natasha Bailey" userId="6812e53c-706a-49b8-b72c-d1c7336c238b" providerId="ADAL" clId="{63DB9B43-CD83-FF4D-B172-8C4FFD279AE8}" dt="2024-12-11T17:35:48.579" v="544" actId="20577"/>
        <pc:sldMkLst>
          <pc:docMk/>
          <pc:sldMk cId="3475121615" sldId="260"/>
        </pc:sldMkLst>
        <pc:spChg chg="mod">
          <ac:chgData name="Natasha Bailey" userId="6812e53c-706a-49b8-b72c-d1c7336c238b" providerId="ADAL" clId="{63DB9B43-CD83-FF4D-B172-8C4FFD279AE8}" dt="2024-12-03T10:08:11.176" v="244" actId="122"/>
          <ac:spMkLst>
            <pc:docMk/>
            <pc:sldMk cId="3475121615" sldId="260"/>
            <ac:spMk id="2" creationId="{893255EC-ADDB-E169-5B38-75D667836A08}"/>
          </ac:spMkLst>
        </pc:spChg>
        <pc:spChg chg="add mod">
          <ac:chgData name="Natasha Bailey" userId="6812e53c-706a-49b8-b72c-d1c7336c238b" providerId="ADAL" clId="{63DB9B43-CD83-FF4D-B172-8C4FFD279AE8}" dt="2024-12-11T17:35:48.579" v="544" actId="20577"/>
          <ac:spMkLst>
            <pc:docMk/>
            <pc:sldMk cId="3475121615" sldId="260"/>
            <ac:spMk id="4" creationId="{31D5184F-3B0F-4F79-D9A3-641B4C754EA0}"/>
          </ac:spMkLst>
        </pc:spChg>
        <pc:spChg chg="add mod">
          <ac:chgData name="Natasha Bailey" userId="6812e53c-706a-49b8-b72c-d1c7336c238b" providerId="ADAL" clId="{63DB9B43-CD83-FF4D-B172-8C4FFD279AE8}" dt="2024-12-03T10:09:28.547" v="426" actId="14100"/>
          <ac:spMkLst>
            <pc:docMk/>
            <pc:sldMk cId="3475121615" sldId="260"/>
            <ac:spMk id="5" creationId="{B0C7A232-B475-5C55-8E79-5E98092B9130}"/>
          </ac:spMkLst>
        </pc:spChg>
        <pc:spChg chg="add mod">
          <ac:chgData name="Natasha Bailey" userId="6812e53c-706a-49b8-b72c-d1c7336c238b" providerId="ADAL" clId="{63DB9B43-CD83-FF4D-B172-8C4FFD279AE8}" dt="2024-12-03T10:10:17.179" v="530" actId="14100"/>
          <ac:spMkLst>
            <pc:docMk/>
            <pc:sldMk cId="3475121615" sldId="260"/>
            <ac:spMk id="6" creationId="{0E808A7A-9329-5330-D7F0-E5572D533C1C}"/>
          </ac:spMkLst>
        </pc:spChg>
        <pc:picChg chg="add mod">
          <ac:chgData name="Natasha Bailey" userId="6812e53c-706a-49b8-b72c-d1c7336c238b" providerId="ADAL" clId="{63DB9B43-CD83-FF4D-B172-8C4FFD279AE8}" dt="2024-12-03T10:10:38.339" v="532" actId="167"/>
          <ac:picMkLst>
            <pc:docMk/>
            <pc:sldMk cId="3475121615" sldId="260"/>
            <ac:picMk id="3" creationId="{7520BAE2-6FE9-19D7-E5C6-6250C3015AD5}"/>
          </ac:picMkLst>
        </pc:picChg>
      </pc:sldChg>
      <pc:sldChg chg="addSp delSp modSp mod modAnim">
        <pc:chgData name="Natasha Bailey" userId="6812e53c-706a-49b8-b72c-d1c7336c238b" providerId="ADAL" clId="{63DB9B43-CD83-FF4D-B172-8C4FFD279AE8}" dt="2024-12-03T10:07:46.764" v="240" actId="1076"/>
        <pc:sldMkLst>
          <pc:docMk/>
          <pc:sldMk cId="4055940874" sldId="261"/>
        </pc:sldMkLst>
        <pc:picChg chg="add mod">
          <ac:chgData name="Natasha Bailey" userId="6812e53c-706a-49b8-b72c-d1c7336c238b" providerId="ADAL" clId="{63DB9B43-CD83-FF4D-B172-8C4FFD279AE8}" dt="2024-12-03T10:07:46.764" v="240" actId="1076"/>
          <ac:picMkLst>
            <pc:docMk/>
            <pc:sldMk cId="4055940874" sldId="261"/>
            <ac:picMk id="4" creationId="{B141E0AF-645E-2AFB-9B1A-4AE0BE41C8AE}"/>
          </ac:picMkLst>
        </pc:picChg>
      </pc:sldChg>
      <pc:sldChg chg="addSp delSp modSp mod">
        <pc:chgData name="Natasha Bailey" userId="6812e53c-706a-49b8-b72c-d1c7336c238b" providerId="ADAL" clId="{63DB9B43-CD83-FF4D-B172-8C4FFD279AE8}" dt="2024-12-03T10:06:36.344" v="222" actId="1076"/>
        <pc:sldMkLst>
          <pc:docMk/>
          <pc:sldMk cId="1838901194" sldId="262"/>
        </pc:sldMkLst>
        <pc:spChg chg="mod">
          <ac:chgData name="Natasha Bailey" userId="6812e53c-706a-49b8-b72c-d1c7336c238b" providerId="ADAL" clId="{63DB9B43-CD83-FF4D-B172-8C4FFD279AE8}" dt="2024-12-03T10:06:34.771" v="221" actId="1076"/>
          <ac:spMkLst>
            <pc:docMk/>
            <pc:sldMk cId="1838901194" sldId="262"/>
            <ac:spMk id="2" creationId="{6729F7D0-6171-08F4-C98C-2DBA70BA508B}"/>
          </ac:spMkLst>
        </pc:spChg>
        <pc:spChg chg="add mod">
          <ac:chgData name="Natasha Bailey" userId="6812e53c-706a-49b8-b72c-d1c7336c238b" providerId="ADAL" clId="{63DB9B43-CD83-FF4D-B172-8C4FFD279AE8}" dt="2024-12-03T10:06:36.344" v="222" actId="1076"/>
          <ac:spMkLst>
            <pc:docMk/>
            <pc:sldMk cId="1838901194" sldId="262"/>
            <ac:spMk id="3" creationId="{9763354E-4A7D-4FA0-4E3D-592FDA9761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F1947-F32F-AA49-A36F-DF61F481B36F}" type="datetimeFigureOut">
              <a:rPr lang="en-US" smtClean="0"/>
              <a:t>12/19/24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52899-BAFD-7B4F-A141-16D826D1CDB4}" type="slidenum">
              <a:rPr lang="en-US" smtClean="0"/>
              <a:t>‹#›</a:t>
            </a:fld>
            <a:endParaRPr lang="en-US"/>
          </a:p>
        </p:txBody>
      </p:sp>
    </p:spTree>
    <p:extLst>
      <p:ext uri="{BB962C8B-B14F-4D97-AF65-F5344CB8AC3E}">
        <p14:creationId xmlns:p14="http://schemas.microsoft.com/office/powerpoint/2010/main" val="2842736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Prompt: ask students if they </a:t>
            </a:r>
            <a:r>
              <a:rPr lang="en-US" sz="1200" dirty="0">
                <a:effectLst>
                  <a:glow rad="127000">
                    <a:schemeClr val="bg1"/>
                  </a:glow>
                </a:effectLst>
                <a:latin typeface="VAG Rounded LT Pro Light" panose="020F0902020204020204" pitchFamily="34" charset="77"/>
              </a:rPr>
              <a:t>follow a skincare routine. Ask those who do, why they wouldn’t recommend using hand soap to wash your face.</a:t>
            </a:r>
          </a:p>
          <a:p>
            <a:endParaRPr lang="en-US" dirty="0"/>
          </a:p>
        </p:txBody>
      </p:sp>
      <p:sp>
        <p:nvSpPr>
          <p:cNvPr id="4" name="Slide Number Placeholder 3"/>
          <p:cNvSpPr>
            <a:spLocks noGrp="1"/>
          </p:cNvSpPr>
          <p:nvPr>
            <p:ph type="sldNum" sz="quarter" idx="5"/>
          </p:nvPr>
        </p:nvSpPr>
        <p:spPr/>
        <p:txBody>
          <a:bodyPr/>
          <a:lstStyle/>
          <a:p>
            <a:fld id="{0E352899-BAFD-7B4F-A141-16D826D1CDB4}" type="slidenum">
              <a:rPr lang="en-US" smtClean="0"/>
              <a:t>1</a:t>
            </a:fld>
            <a:endParaRPr lang="en-US"/>
          </a:p>
        </p:txBody>
      </p:sp>
    </p:spTree>
    <p:extLst>
      <p:ext uri="{BB962C8B-B14F-4D97-AF65-F5344CB8AC3E}">
        <p14:creationId xmlns:p14="http://schemas.microsoft.com/office/powerpoint/2010/main" val="170287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Dogs – discuss dog shampoo</a:t>
            </a:r>
          </a:p>
          <a:p>
            <a:r>
              <a:rPr lang="en-US" dirty="0"/>
              <a:t>Rats – discuss rat/small mammal shampoo</a:t>
            </a:r>
          </a:p>
        </p:txBody>
      </p:sp>
      <p:sp>
        <p:nvSpPr>
          <p:cNvPr id="4" name="Slide Number Placeholder 3"/>
          <p:cNvSpPr>
            <a:spLocks noGrp="1"/>
          </p:cNvSpPr>
          <p:nvPr>
            <p:ph type="sldNum" sz="quarter" idx="5"/>
          </p:nvPr>
        </p:nvSpPr>
        <p:spPr/>
        <p:txBody>
          <a:bodyPr/>
          <a:lstStyle/>
          <a:p>
            <a:fld id="{0E352899-BAFD-7B4F-A141-16D826D1CDB4}" type="slidenum">
              <a:rPr lang="en-US" smtClean="0"/>
              <a:t>2</a:t>
            </a:fld>
            <a:endParaRPr lang="en-US"/>
          </a:p>
        </p:txBody>
      </p:sp>
    </p:spTree>
    <p:extLst>
      <p:ext uri="{BB962C8B-B14F-4D97-AF65-F5344CB8AC3E}">
        <p14:creationId xmlns:p14="http://schemas.microsoft.com/office/powerpoint/2010/main" val="236486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52899-BAFD-7B4F-A141-16D826D1CDB4}" type="slidenum">
              <a:rPr lang="en-US" smtClean="0"/>
              <a:t>3</a:t>
            </a:fld>
            <a:endParaRPr lang="en-US"/>
          </a:p>
        </p:txBody>
      </p:sp>
    </p:spTree>
    <p:extLst>
      <p:ext uri="{BB962C8B-B14F-4D97-AF65-F5344CB8AC3E}">
        <p14:creationId xmlns:p14="http://schemas.microsoft.com/office/powerpoint/2010/main" val="355797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Substance A = pH 4</a:t>
            </a:r>
          </a:p>
          <a:p>
            <a:r>
              <a:rPr lang="en-US" dirty="0"/>
              <a:t>Substance B = pH 6</a:t>
            </a:r>
          </a:p>
          <a:p>
            <a:r>
              <a:rPr lang="en-US" dirty="0"/>
              <a:t>Substance C = pH 7</a:t>
            </a:r>
          </a:p>
        </p:txBody>
      </p:sp>
      <p:sp>
        <p:nvSpPr>
          <p:cNvPr id="4" name="Slide Number Placeholder 3"/>
          <p:cNvSpPr>
            <a:spLocks noGrp="1"/>
          </p:cNvSpPr>
          <p:nvPr>
            <p:ph type="sldNum" sz="quarter" idx="5"/>
          </p:nvPr>
        </p:nvSpPr>
        <p:spPr/>
        <p:txBody>
          <a:bodyPr/>
          <a:lstStyle/>
          <a:p>
            <a:fld id="{0E352899-BAFD-7B4F-A141-16D826D1CDB4}" type="slidenum">
              <a:rPr lang="en-US" smtClean="0"/>
              <a:t>4</a:t>
            </a:fld>
            <a:endParaRPr lang="en-US"/>
          </a:p>
        </p:txBody>
      </p:sp>
    </p:spTree>
    <p:extLst>
      <p:ext uri="{BB962C8B-B14F-4D97-AF65-F5344CB8AC3E}">
        <p14:creationId xmlns:p14="http://schemas.microsoft.com/office/powerpoint/2010/main" val="110836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49826-5773-606D-0EC3-89EDBDB26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309F5-CAFD-1EF6-B5CE-B42A53FAC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406A3-20AE-54B3-3B0C-22B0CA43B656}"/>
              </a:ext>
            </a:extLst>
          </p:cNvPr>
          <p:cNvSpPr>
            <a:spLocks noGrp="1"/>
          </p:cNvSpPr>
          <p:nvPr>
            <p:ph type="body" idx="1"/>
          </p:nvPr>
        </p:nvSpPr>
        <p:spPr/>
        <p:txBody>
          <a:bodyPr/>
          <a:lstStyle/>
          <a:p>
            <a:r>
              <a:rPr lang="en-US" dirty="0"/>
              <a:t>Substance A = pH 4</a:t>
            </a:r>
          </a:p>
          <a:p>
            <a:r>
              <a:rPr lang="en-US" dirty="0"/>
              <a:t>Substance B = pH 6</a:t>
            </a:r>
          </a:p>
          <a:p>
            <a:r>
              <a:rPr lang="en-US" dirty="0"/>
              <a:t>Substance C = pH 7</a:t>
            </a:r>
          </a:p>
        </p:txBody>
      </p:sp>
      <p:sp>
        <p:nvSpPr>
          <p:cNvPr id="4" name="Slide Number Placeholder 3">
            <a:extLst>
              <a:ext uri="{FF2B5EF4-FFF2-40B4-BE49-F238E27FC236}">
                <a16:creationId xmlns:a16="http://schemas.microsoft.com/office/drawing/2014/main" id="{63748606-A612-D4EC-A0C1-09335803F353}"/>
              </a:ext>
            </a:extLst>
          </p:cNvPr>
          <p:cNvSpPr>
            <a:spLocks noGrp="1"/>
          </p:cNvSpPr>
          <p:nvPr>
            <p:ph type="sldNum" sz="quarter" idx="5"/>
          </p:nvPr>
        </p:nvSpPr>
        <p:spPr/>
        <p:txBody>
          <a:bodyPr/>
          <a:lstStyle/>
          <a:p>
            <a:fld id="{0E352899-BAFD-7B4F-A141-16D826D1CDB4}" type="slidenum">
              <a:rPr lang="en-US" smtClean="0"/>
              <a:t>5</a:t>
            </a:fld>
            <a:endParaRPr lang="en-US"/>
          </a:p>
        </p:txBody>
      </p:sp>
    </p:spTree>
    <p:extLst>
      <p:ext uri="{BB962C8B-B14F-4D97-AF65-F5344CB8AC3E}">
        <p14:creationId xmlns:p14="http://schemas.microsoft.com/office/powerpoint/2010/main" val="149123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6057397-C2A9-F54E-8B0F-4FA71472B043}" type="datetimeFigureOut">
              <a:rPr lang="en-US" smtClean="0"/>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357461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6057397-C2A9-F54E-8B0F-4FA71472B043}" type="datetimeFigureOut">
              <a:rPr lang="en-US" smtClean="0"/>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327831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6057397-C2A9-F54E-8B0F-4FA71472B043}" type="datetimeFigureOut">
              <a:rPr lang="en-US" smtClean="0"/>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8234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6057397-C2A9-F54E-8B0F-4FA71472B043}" type="datetimeFigureOut">
              <a:rPr lang="en-US" smtClean="0"/>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67456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6057397-C2A9-F54E-8B0F-4FA71472B043}" type="datetimeFigureOut">
              <a:rPr lang="en-US" smtClean="0"/>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2985241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6057397-C2A9-F54E-8B0F-4FA71472B043}" type="datetimeFigureOut">
              <a:rPr lang="en-US" smtClean="0"/>
              <a:t>12/19/24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4284049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6057397-C2A9-F54E-8B0F-4FA71472B043}" type="datetimeFigureOut">
              <a:rPr lang="en-US" smtClean="0"/>
              <a:t>12/19/24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75226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6057397-C2A9-F54E-8B0F-4FA71472B043}" type="datetimeFigureOut">
              <a:rPr lang="en-US" smtClean="0"/>
              <a:t>12/19/24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299479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057397-C2A9-F54E-8B0F-4FA71472B043}" type="datetimeFigureOut">
              <a:rPr lang="en-US" smtClean="0"/>
              <a:t>12/19/24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3302737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6057397-C2A9-F54E-8B0F-4FA71472B043}" type="datetimeFigureOut">
              <a:rPr lang="en-US" smtClean="0"/>
              <a:t>12/19/24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586134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6057397-C2A9-F54E-8B0F-4FA71472B043}" type="datetimeFigureOut">
              <a:rPr lang="en-US" smtClean="0"/>
              <a:t>12/19/24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03945-CEB7-544E-9F6F-6EE0DF094287}" type="slidenum">
              <a:rPr lang="en-US" smtClean="0"/>
              <a:t>‹#›</a:t>
            </a:fld>
            <a:endParaRPr lang="en-US"/>
          </a:p>
        </p:txBody>
      </p:sp>
    </p:spTree>
    <p:extLst>
      <p:ext uri="{BB962C8B-B14F-4D97-AF65-F5344CB8AC3E}">
        <p14:creationId xmlns:p14="http://schemas.microsoft.com/office/powerpoint/2010/main" val="680395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057397-C2A9-F54E-8B0F-4FA71472B043}" type="datetimeFigureOut">
              <a:rPr lang="en-US" smtClean="0"/>
              <a:t>12/19/24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F03945-CEB7-544E-9F6F-6EE0DF094287}" type="slidenum">
              <a:rPr lang="en-US" smtClean="0"/>
              <a:t>‹#›</a:t>
            </a:fld>
            <a:endParaRPr lang="en-US"/>
          </a:p>
        </p:txBody>
      </p:sp>
    </p:spTree>
    <p:extLst>
      <p:ext uri="{BB962C8B-B14F-4D97-AF65-F5344CB8AC3E}">
        <p14:creationId xmlns:p14="http://schemas.microsoft.com/office/powerpoint/2010/main" val="2961843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gHQbfmwKUZw?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DB5101A-0846-775D-14B2-A73F906B1386}"/>
              </a:ext>
            </a:extLst>
          </p:cNvPr>
          <p:cNvSpPr/>
          <p:nvPr/>
        </p:nvSpPr>
        <p:spPr>
          <a:xfrm>
            <a:off x="1243013" y="200025"/>
            <a:ext cx="6529387" cy="8143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Jars of face cream">
            <a:extLst>
              <a:ext uri="{FF2B5EF4-FFF2-40B4-BE49-F238E27FC236}">
                <a16:creationId xmlns:a16="http://schemas.microsoft.com/office/drawing/2014/main" id="{A5A9C4A1-192C-6211-B247-F3CE98693E55}"/>
              </a:ext>
            </a:extLst>
          </p:cNvPr>
          <p:cNvPicPr>
            <a:picLocks noChangeAspect="1"/>
          </p:cNvPicPr>
          <p:nvPr/>
        </p:nvPicPr>
        <p:blipFill>
          <a:blip r:embed="rId3">
            <a:alphaModFix amt="30000"/>
          </a:blip>
          <a:srcRect l="11110" r="1"/>
          <a:stretch/>
        </p:blipFill>
        <p:spPr>
          <a:xfrm>
            <a:off x="0" y="0"/>
            <a:ext cx="9144000" cy="6858000"/>
          </a:xfrm>
          <a:prstGeom prst="rect">
            <a:avLst/>
          </a:prstGeom>
        </p:spPr>
      </p:pic>
      <p:sp>
        <p:nvSpPr>
          <p:cNvPr id="7" name="TextBox 6">
            <a:extLst>
              <a:ext uri="{FF2B5EF4-FFF2-40B4-BE49-F238E27FC236}">
                <a16:creationId xmlns:a16="http://schemas.microsoft.com/office/drawing/2014/main" id="{A6BA0510-FA28-1BE2-3BC2-EDD2FB0BB2EA}"/>
              </a:ext>
            </a:extLst>
          </p:cNvPr>
          <p:cNvSpPr txBox="1"/>
          <p:nvPr/>
        </p:nvSpPr>
        <p:spPr>
          <a:xfrm>
            <a:off x="0" y="318097"/>
            <a:ext cx="9144000" cy="1138773"/>
          </a:xfrm>
          <a:prstGeom prst="rect">
            <a:avLst/>
          </a:prstGeom>
          <a:noFill/>
        </p:spPr>
        <p:txBody>
          <a:bodyPr wrap="square" rtlCol="0">
            <a:spAutoFit/>
          </a:bodyPr>
          <a:lstStyle/>
          <a:p>
            <a:pPr algn="ctr"/>
            <a:r>
              <a:rPr lang="en-US" sz="3600" dirty="0">
                <a:effectLst/>
                <a:latin typeface="VAG Rounded LT Pro Light" panose="020F0902020204020204" pitchFamily="34" charset="77"/>
              </a:rPr>
              <a:t>What is the pH of human skin?</a:t>
            </a:r>
          </a:p>
          <a:p>
            <a:pPr algn="ctr"/>
            <a:endParaRPr lang="en-US" sz="3200" dirty="0">
              <a:effectLst>
                <a:glow rad="127000">
                  <a:schemeClr val="bg1"/>
                </a:glow>
              </a:effectLst>
              <a:latin typeface="VAG Rounded LT Pro Light" panose="020F0902020204020204" pitchFamily="34" charset="77"/>
            </a:endParaRPr>
          </a:p>
        </p:txBody>
      </p:sp>
      <p:sp>
        <p:nvSpPr>
          <p:cNvPr id="12" name="TextBox 11">
            <a:extLst>
              <a:ext uri="{FF2B5EF4-FFF2-40B4-BE49-F238E27FC236}">
                <a16:creationId xmlns:a16="http://schemas.microsoft.com/office/drawing/2014/main" id="{6BC2D47A-63C8-7103-E6F6-302D5E44BDE1}"/>
              </a:ext>
            </a:extLst>
          </p:cNvPr>
          <p:cNvSpPr txBox="1"/>
          <p:nvPr/>
        </p:nvSpPr>
        <p:spPr>
          <a:xfrm>
            <a:off x="285750" y="1289666"/>
            <a:ext cx="8572500" cy="3970318"/>
          </a:xfrm>
          <a:prstGeom prst="rect">
            <a:avLst/>
          </a:prstGeom>
          <a:noFill/>
        </p:spPr>
        <p:txBody>
          <a:bodyPr wrap="square" rtlCol="0">
            <a:spAutoFit/>
          </a:bodyPr>
          <a:lstStyle/>
          <a:p>
            <a:pPr algn="ctr"/>
            <a:r>
              <a:rPr lang="en-US" sz="2800" dirty="0">
                <a:solidFill>
                  <a:srgbClr val="FF0000"/>
                </a:solidFill>
                <a:effectLst>
                  <a:glow rad="127000">
                    <a:schemeClr val="bg1"/>
                  </a:glow>
                </a:effectLst>
                <a:latin typeface="VAG Rounded LT Pro Light" panose="020F0902020204020204" pitchFamily="34" charset="77"/>
              </a:rPr>
              <a:t>Average = pH 5</a:t>
            </a:r>
          </a:p>
          <a:p>
            <a:pPr algn="ctr"/>
            <a:endParaRPr lang="en-US" sz="2800" dirty="0">
              <a:solidFill>
                <a:srgbClr val="FF0000"/>
              </a:solidFill>
              <a:effectLst>
                <a:glow rad="127000">
                  <a:schemeClr val="bg1"/>
                </a:glow>
              </a:effectLst>
              <a:latin typeface="VAG Rounded LT Pro Light" panose="020F0902020204020204" pitchFamily="34" charset="77"/>
            </a:endParaRPr>
          </a:p>
          <a:p>
            <a:pPr algn="ctr"/>
            <a:r>
              <a:rPr lang="en-US" sz="2800" dirty="0">
                <a:solidFill>
                  <a:srgbClr val="FF0000"/>
                </a:solidFill>
                <a:effectLst>
                  <a:glow rad="127000">
                    <a:schemeClr val="bg1"/>
                  </a:glow>
                </a:effectLst>
                <a:latin typeface="VAG Rounded LT Pro Light" panose="020F0902020204020204" pitchFamily="34" charset="77"/>
              </a:rPr>
              <a:t>The optimal range of pH for products applied to the skin is around pH4 to pH6. </a:t>
            </a:r>
          </a:p>
          <a:p>
            <a:pPr algn="ctr"/>
            <a:endParaRPr lang="en-US" sz="2800" dirty="0">
              <a:solidFill>
                <a:srgbClr val="FF0000"/>
              </a:solidFill>
              <a:effectLst>
                <a:glow rad="127000">
                  <a:schemeClr val="bg1"/>
                </a:glow>
              </a:effectLst>
              <a:latin typeface="VAG Rounded LT Pro Light" panose="020F0902020204020204" pitchFamily="34" charset="77"/>
            </a:endParaRPr>
          </a:p>
          <a:p>
            <a:pPr algn="ctr"/>
            <a:r>
              <a:rPr lang="en-US" sz="2800" dirty="0">
                <a:solidFill>
                  <a:srgbClr val="FF0000"/>
                </a:solidFill>
                <a:effectLst>
                  <a:glow rad="127000">
                    <a:schemeClr val="bg1"/>
                  </a:glow>
                </a:effectLst>
                <a:latin typeface="VAG Rounded LT Pro Light" panose="020F0902020204020204" pitchFamily="34" charset="77"/>
              </a:rPr>
              <a:t>If skin is kept outside this range, the natural oils in our skin are stripped causing redness, itchiness, inflammation and an increased risk of skin infection.</a:t>
            </a:r>
          </a:p>
          <a:p>
            <a:pPr algn="ctr"/>
            <a:endParaRPr lang="en-US" sz="2800" dirty="0">
              <a:solidFill>
                <a:srgbClr val="FF0000"/>
              </a:solidFill>
              <a:effectLst>
                <a:glow rad="127000">
                  <a:schemeClr val="bg1"/>
                </a:glow>
              </a:effectLst>
              <a:latin typeface="VAG Rounded LT Pro Light" panose="020F0902020204020204" pitchFamily="34" charset="77"/>
            </a:endParaRPr>
          </a:p>
        </p:txBody>
      </p:sp>
    </p:spTree>
    <p:extLst>
      <p:ext uri="{BB962C8B-B14F-4D97-AF65-F5344CB8AC3E}">
        <p14:creationId xmlns:p14="http://schemas.microsoft.com/office/powerpoint/2010/main" val="1629957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Jars of face cream">
            <a:extLst>
              <a:ext uri="{FF2B5EF4-FFF2-40B4-BE49-F238E27FC236}">
                <a16:creationId xmlns:a16="http://schemas.microsoft.com/office/drawing/2014/main" id="{17A5E648-FE54-9B38-400D-C19925733253}"/>
              </a:ext>
            </a:extLst>
          </p:cNvPr>
          <p:cNvPicPr>
            <a:picLocks noChangeAspect="1"/>
          </p:cNvPicPr>
          <p:nvPr/>
        </p:nvPicPr>
        <p:blipFill>
          <a:blip r:embed="rId3">
            <a:alphaModFix amt="30000"/>
          </a:blip>
          <a:srcRect l="11110" r="1"/>
          <a:stretch/>
        </p:blipFill>
        <p:spPr>
          <a:xfrm>
            <a:off x="0" y="0"/>
            <a:ext cx="9144000" cy="6858000"/>
          </a:xfrm>
          <a:prstGeom prst="rect">
            <a:avLst/>
          </a:prstGeom>
        </p:spPr>
      </p:pic>
      <p:sp>
        <p:nvSpPr>
          <p:cNvPr id="4" name="Rounded Rectangle 3">
            <a:extLst>
              <a:ext uri="{FF2B5EF4-FFF2-40B4-BE49-F238E27FC236}">
                <a16:creationId xmlns:a16="http://schemas.microsoft.com/office/drawing/2014/main" id="{614C3F10-F661-3CCE-CDEA-27369946BDB8}"/>
              </a:ext>
            </a:extLst>
          </p:cNvPr>
          <p:cNvSpPr/>
          <p:nvPr/>
        </p:nvSpPr>
        <p:spPr>
          <a:xfrm>
            <a:off x="6208531" y="4678502"/>
            <a:ext cx="2669649" cy="155723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4614CBAA-88EB-F502-8166-C93FFCCEF91E}"/>
              </a:ext>
            </a:extLst>
          </p:cNvPr>
          <p:cNvSpPr/>
          <p:nvPr/>
        </p:nvSpPr>
        <p:spPr>
          <a:xfrm>
            <a:off x="3212135" y="4697464"/>
            <a:ext cx="2669649" cy="155723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9F6033B0-4F0F-D67E-E422-33BD0D1CE6BA}"/>
              </a:ext>
            </a:extLst>
          </p:cNvPr>
          <p:cNvSpPr/>
          <p:nvPr/>
        </p:nvSpPr>
        <p:spPr>
          <a:xfrm>
            <a:off x="278076" y="4668914"/>
            <a:ext cx="2669649" cy="155723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rson in trousers holding leash and stroking dog on head, outdoors in rain">
            <a:extLst>
              <a:ext uri="{FF2B5EF4-FFF2-40B4-BE49-F238E27FC236}">
                <a16:creationId xmlns:a16="http://schemas.microsoft.com/office/drawing/2014/main" id="{5FB6FEE6-642D-1C88-9CD3-6DDC3F97A22C}"/>
              </a:ext>
            </a:extLst>
          </p:cNvPr>
          <p:cNvPicPr>
            <a:picLocks noChangeAspect="1"/>
          </p:cNvPicPr>
          <p:nvPr/>
        </p:nvPicPr>
        <p:blipFill>
          <a:blip r:embed="rId4"/>
          <a:srcRect l="12788" r="38003"/>
          <a:stretch/>
        </p:blipFill>
        <p:spPr>
          <a:xfrm>
            <a:off x="3262214" y="1023064"/>
            <a:ext cx="2619571" cy="3548938"/>
          </a:xfrm>
          <a:prstGeom prst="rect">
            <a:avLst/>
          </a:prstGeom>
          <a:ln w="19050">
            <a:solidFill>
              <a:schemeClr val="tx1">
                <a:lumMod val="50000"/>
                <a:lumOff val="50000"/>
              </a:schemeClr>
            </a:solidFill>
          </a:ln>
        </p:spPr>
      </p:pic>
      <p:sp>
        <p:nvSpPr>
          <p:cNvPr id="9" name="TextBox 8">
            <a:extLst>
              <a:ext uri="{FF2B5EF4-FFF2-40B4-BE49-F238E27FC236}">
                <a16:creationId xmlns:a16="http://schemas.microsoft.com/office/drawing/2014/main" id="{39400E1D-5ED9-235A-E491-EB2EE87FA4E3}"/>
              </a:ext>
            </a:extLst>
          </p:cNvPr>
          <p:cNvSpPr txBox="1"/>
          <p:nvPr/>
        </p:nvSpPr>
        <p:spPr>
          <a:xfrm>
            <a:off x="3262213" y="4748822"/>
            <a:ext cx="2619571" cy="1477328"/>
          </a:xfrm>
          <a:prstGeom prst="rect">
            <a:avLst/>
          </a:prstGeom>
          <a:noFill/>
        </p:spPr>
        <p:txBody>
          <a:bodyPr wrap="square">
            <a:spAutoFit/>
          </a:bodyPr>
          <a:lstStyle/>
          <a:p>
            <a:r>
              <a:rPr lang="en-GB" dirty="0">
                <a:effectLst/>
                <a:latin typeface="VAG Rounded LT Pro Light" panose="020F0902020204020204" pitchFamily="34" charset="77"/>
                <a:ea typeface="Calibri" panose="020F0502020204030204" pitchFamily="34" charset="0"/>
                <a:cs typeface="Times New Roman" panose="02020603050405020304" pitchFamily="18" charset="0"/>
              </a:rPr>
              <a:t>Dog skin is slightly alkali at pH 7.5 so they require their own dog shampoo within the range of </a:t>
            </a:r>
            <a:r>
              <a:rPr lang="en-GB" b="1" u="sng" dirty="0">
                <a:effectLst/>
                <a:latin typeface="VAG Rounded LT Pro Light" panose="020F0902020204020204" pitchFamily="34" charset="77"/>
                <a:ea typeface="Calibri" panose="020F0502020204030204" pitchFamily="34" charset="0"/>
                <a:cs typeface="Times New Roman" panose="02020603050405020304" pitchFamily="18" charset="0"/>
              </a:rPr>
              <a:t>pH7 to pH8</a:t>
            </a:r>
          </a:p>
        </p:txBody>
      </p:sp>
      <p:sp>
        <p:nvSpPr>
          <p:cNvPr id="10" name="TextBox 9">
            <a:extLst>
              <a:ext uri="{FF2B5EF4-FFF2-40B4-BE49-F238E27FC236}">
                <a16:creationId xmlns:a16="http://schemas.microsoft.com/office/drawing/2014/main" id="{B9EED324-DDE1-8CB9-FB31-FD4E487A6A5C}"/>
              </a:ext>
            </a:extLst>
          </p:cNvPr>
          <p:cNvSpPr txBox="1"/>
          <p:nvPr/>
        </p:nvSpPr>
        <p:spPr>
          <a:xfrm>
            <a:off x="6196272" y="4748822"/>
            <a:ext cx="2565580" cy="1233101"/>
          </a:xfrm>
          <a:prstGeom prst="rect">
            <a:avLst/>
          </a:prstGeom>
          <a:noFill/>
        </p:spPr>
        <p:txBody>
          <a:bodyPr wrap="square">
            <a:spAutoFit/>
          </a:bodyPr>
          <a:lstStyle/>
          <a:p>
            <a:r>
              <a:rPr lang="en-GB" sz="1800" dirty="0">
                <a:effectLst/>
                <a:latin typeface="VAG Rounded LT Pro Light" panose="020F0902020204020204" pitchFamily="34" charset="77"/>
                <a:ea typeface="Calibri" panose="020F0502020204030204" pitchFamily="34" charset="0"/>
                <a:cs typeface="Times New Roman" panose="02020603050405020304" pitchFamily="18" charset="0"/>
              </a:rPr>
              <a:t>Rat skin is close to neutral at around pH 6.5, with a suitable range of </a:t>
            </a:r>
            <a:r>
              <a:rPr lang="en-GB" sz="1800" u="sng" dirty="0">
                <a:effectLst/>
                <a:latin typeface="VAG Rounded LT Pro Light" panose="020F0902020204020204" pitchFamily="34" charset="77"/>
                <a:ea typeface="Calibri" panose="020F0502020204030204" pitchFamily="34" charset="0"/>
                <a:cs typeface="Times New Roman" panose="02020603050405020304" pitchFamily="18" charset="0"/>
              </a:rPr>
              <a:t>pH5 to pH7</a:t>
            </a:r>
          </a:p>
        </p:txBody>
      </p:sp>
      <p:pic>
        <p:nvPicPr>
          <p:cNvPr id="12" name="Picture 11" descr="A black rat">
            <a:extLst>
              <a:ext uri="{FF2B5EF4-FFF2-40B4-BE49-F238E27FC236}">
                <a16:creationId xmlns:a16="http://schemas.microsoft.com/office/drawing/2014/main" id="{F959A5C9-B769-CAEB-9F59-55B43E409889}"/>
              </a:ext>
            </a:extLst>
          </p:cNvPr>
          <p:cNvPicPr>
            <a:picLocks noChangeAspect="1"/>
          </p:cNvPicPr>
          <p:nvPr/>
        </p:nvPicPr>
        <p:blipFill>
          <a:blip r:embed="rId5"/>
          <a:srcRect l="31066" t="9911" r="23346"/>
          <a:stretch/>
        </p:blipFill>
        <p:spPr>
          <a:xfrm>
            <a:off x="6196272" y="1023064"/>
            <a:ext cx="2694168" cy="3548938"/>
          </a:xfrm>
          <a:prstGeom prst="rect">
            <a:avLst/>
          </a:prstGeom>
          <a:ln w="19050">
            <a:solidFill>
              <a:schemeClr val="tx1">
                <a:lumMod val="50000"/>
                <a:lumOff val="50000"/>
              </a:schemeClr>
            </a:solidFill>
          </a:ln>
        </p:spPr>
      </p:pic>
      <p:pic>
        <p:nvPicPr>
          <p:cNvPr id="14" name="Picture 13" descr="Person with a mask on her face">
            <a:extLst>
              <a:ext uri="{FF2B5EF4-FFF2-40B4-BE49-F238E27FC236}">
                <a16:creationId xmlns:a16="http://schemas.microsoft.com/office/drawing/2014/main" id="{823BBC67-6D8A-358B-E3FC-C165E615FA21}"/>
              </a:ext>
            </a:extLst>
          </p:cNvPr>
          <p:cNvPicPr>
            <a:picLocks noChangeAspect="1"/>
          </p:cNvPicPr>
          <p:nvPr/>
        </p:nvPicPr>
        <p:blipFill>
          <a:blip r:embed="rId6"/>
          <a:srcRect l="17278" r="33464"/>
          <a:stretch/>
        </p:blipFill>
        <p:spPr>
          <a:xfrm>
            <a:off x="278076" y="1023064"/>
            <a:ext cx="2619571" cy="3548938"/>
          </a:xfrm>
          <a:prstGeom prst="rect">
            <a:avLst/>
          </a:prstGeom>
          <a:ln w="19050">
            <a:solidFill>
              <a:schemeClr val="tx1">
                <a:lumMod val="50000"/>
                <a:lumOff val="50000"/>
              </a:schemeClr>
            </a:solidFill>
          </a:ln>
        </p:spPr>
      </p:pic>
      <p:sp>
        <p:nvSpPr>
          <p:cNvPr id="17" name="TextBox 16">
            <a:extLst>
              <a:ext uri="{FF2B5EF4-FFF2-40B4-BE49-F238E27FC236}">
                <a16:creationId xmlns:a16="http://schemas.microsoft.com/office/drawing/2014/main" id="{B728A8DE-9409-ED96-9165-219844FDB1F3}"/>
              </a:ext>
            </a:extLst>
          </p:cNvPr>
          <p:cNvSpPr txBox="1"/>
          <p:nvPr/>
        </p:nvSpPr>
        <p:spPr>
          <a:xfrm>
            <a:off x="278076" y="4731331"/>
            <a:ext cx="2619571" cy="1200329"/>
          </a:xfrm>
          <a:prstGeom prst="rect">
            <a:avLst/>
          </a:prstGeom>
          <a:noFill/>
        </p:spPr>
        <p:txBody>
          <a:bodyPr wrap="square">
            <a:spAutoFit/>
          </a:bodyPr>
          <a:lstStyle/>
          <a:p>
            <a:r>
              <a:rPr lang="en-GB" dirty="0">
                <a:effectLst/>
                <a:latin typeface="VAG Rounded LT Pro Light" panose="020F0902020204020204" pitchFamily="34" charset="77"/>
                <a:ea typeface="Calibri" panose="020F0502020204030204" pitchFamily="34" charset="0"/>
                <a:cs typeface="Times New Roman" panose="02020603050405020304" pitchFamily="18" charset="0"/>
              </a:rPr>
              <a:t>The optimal range of pH for products applied to human skin is around </a:t>
            </a:r>
            <a:r>
              <a:rPr lang="en-GB" b="1" u="sng" dirty="0">
                <a:effectLst/>
                <a:latin typeface="VAG Rounded LT Pro Light" panose="020F0902020204020204" pitchFamily="34" charset="77"/>
                <a:ea typeface="Calibri" panose="020F0502020204030204" pitchFamily="34" charset="0"/>
                <a:cs typeface="Times New Roman" panose="02020603050405020304" pitchFamily="18" charset="0"/>
              </a:rPr>
              <a:t>pH4 to pH6</a:t>
            </a:r>
          </a:p>
        </p:txBody>
      </p:sp>
    </p:spTree>
    <p:extLst>
      <p:ext uri="{BB962C8B-B14F-4D97-AF65-F5344CB8AC3E}">
        <p14:creationId xmlns:p14="http://schemas.microsoft.com/office/powerpoint/2010/main" val="2942167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Jars of face cream">
            <a:extLst>
              <a:ext uri="{FF2B5EF4-FFF2-40B4-BE49-F238E27FC236}">
                <a16:creationId xmlns:a16="http://schemas.microsoft.com/office/drawing/2014/main" id="{8F00E865-2471-8E6B-F73E-20530C60230F}"/>
              </a:ext>
            </a:extLst>
          </p:cNvPr>
          <p:cNvPicPr>
            <a:picLocks noChangeAspect="1"/>
          </p:cNvPicPr>
          <p:nvPr/>
        </p:nvPicPr>
        <p:blipFill>
          <a:blip r:embed="rId3">
            <a:alphaModFix amt="30000"/>
          </a:blip>
          <a:srcRect l="11110" r="1"/>
          <a:stretch/>
        </p:blipFill>
        <p:spPr>
          <a:xfrm>
            <a:off x="0" y="0"/>
            <a:ext cx="9144000" cy="6858000"/>
          </a:xfrm>
          <a:prstGeom prst="rect">
            <a:avLst/>
          </a:prstGeom>
        </p:spPr>
      </p:pic>
      <p:sp>
        <p:nvSpPr>
          <p:cNvPr id="3" name="Rounded Rectangle 2">
            <a:extLst>
              <a:ext uri="{FF2B5EF4-FFF2-40B4-BE49-F238E27FC236}">
                <a16:creationId xmlns:a16="http://schemas.microsoft.com/office/drawing/2014/main" id="{9E7F22F1-267D-78F9-8B49-79319AF00832}"/>
              </a:ext>
            </a:extLst>
          </p:cNvPr>
          <p:cNvSpPr/>
          <p:nvPr/>
        </p:nvSpPr>
        <p:spPr>
          <a:xfrm>
            <a:off x="328876" y="1841248"/>
            <a:ext cx="8357924" cy="484423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A8F32FF0-0592-27BC-0E3C-EFC001327E3A}"/>
              </a:ext>
            </a:extLst>
          </p:cNvPr>
          <p:cNvSpPr/>
          <p:nvPr/>
        </p:nvSpPr>
        <p:spPr>
          <a:xfrm>
            <a:off x="328876" y="172518"/>
            <a:ext cx="8357924" cy="155723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595D58-2A44-C2C7-5DC7-53DA4DF564BE}"/>
              </a:ext>
            </a:extLst>
          </p:cNvPr>
          <p:cNvSpPr txBox="1"/>
          <p:nvPr/>
        </p:nvSpPr>
        <p:spPr>
          <a:xfrm>
            <a:off x="613171" y="1980569"/>
            <a:ext cx="7789333" cy="4524315"/>
          </a:xfrm>
          <a:prstGeom prst="rect">
            <a:avLst/>
          </a:prstGeom>
          <a:noFill/>
        </p:spPr>
        <p:txBody>
          <a:bodyPr wrap="square">
            <a:spAutoFit/>
          </a:bodyPr>
          <a:lstStyle/>
          <a:p>
            <a:r>
              <a:rPr lang="en-GB" b="1"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Hazards and risk minimisation:</a:t>
            </a:r>
          </a:p>
          <a:p>
            <a:pPr marL="285750" indent="-285750">
              <a:buFont typeface="Arial" panose="020B0604020202020204" pitchFamily="34" charset="0"/>
              <a:buChar char="•"/>
            </a:pPr>
            <a:r>
              <a:rPr lang="en-GB"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Solutions may cause irritation if contact with skin or eyes occurs. Take care not to touch the solutions and wear safety goggles. If contact with skin or eyes does occur, rinse with water and tell an adult.</a:t>
            </a:r>
          </a:p>
          <a:p>
            <a:pPr marL="285750" indent="-285750">
              <a:buFont typeface="Arial" panose="020B0604020202020204" pitchFamily="34" charset="0"/>
              <a:buChar char="•"/>
            </a:pPr>
            <a:r>
              <a:rPr lang="en-GB"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To minimise risk of glassware breakages and/or spillages, please leave the beakers in the centre of the table.</a:t>
            </a:r>
          </a:p>
          <a:p>
            <a:endParaRPr lang="en-GB" sz="2000" dirty="0">
              <a:solidFill>
                <a:schemeClr val="tx1">
                  <a:lumMod val="65000"/>
                  <a:lumOff val="35000"/>
                </a:schemeClr>
              </a:solidFill>
              <a:latin typeface="VAG Rounded LT Pro Light" panose="020F0902020204020204" pitchFamily="34" charset="77"/>
              <a:ea typeface="Calibri" panose="020F0502020204030204" pitchFamily="34" charset="0"/>
              <a:cs typeface="Times New Roman" panose="02020603050405020304" pitchFamily="18" charset="0"/>
            </a:endParaRPr>
          </a:p>
          <a:p>
            <a:r>
              <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1.  Get into groups of 2 or 3.</a:t>
            </a:r>
          </a:p>
          <a:p>
            <a:r>
              <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2. Place an indicator strip into one of the substances.</a:t>
            </a:r>
          </a:p>
          <a:p>
            <a:r>
              <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3. Hold the indicator strip next to the chart to determine the </a:t>
            </a:r>
            <a:r>
              <a:rPr lang="en-GB" sz="2000" dirty="0" err="1">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pH.</a:t>
            </a:r>
            <a:endPar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p>
            <a:r>
              <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4. Make a note of the colour and pH value in the results table.</a:t>
            </a:r>
          </a:p>
          <a:p>
            <a:r>
              <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5. Repeat for the other two substances.</a:t>
            </a:r>
          </a:p>
          <a:p>
            <a:r>
              <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6. Using the “essential background information” above, decide if each of these substances would be suitable for rats, dogs and humans and make a note of this</a:t>
            </a:r>
            <a:r>
              <a:rPr lang="en-GB" sz="2000" dirty="0">
                <a:solidFill>
                  <a:schemeClr val="tx1">
                    <a:lumMod val="65000"/>
                    <a:lumOff val="35000"/>
                  </a:schemeClr>
                </a:solidFill>
                <a:latin typeface="VAG Rounded LT Pro Light" panose="020F0902020204020204" pitchFamily="34" charset="77"/>
                <a:ea typeface="Calibri" panose="020F0502020204030204" pitchFamily="34" charset="0"/>
                <a:cs typeface="Times New Roman" panose="02020603050405020304" pitchFamily="18" charset="0"/>
              </a:rPr>
              <a:t> </a:t>
            </a:r>
            <a:r>
              <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in the table below.</a:t>
            </a:r>
          </a:p>
        </p:txBody>
      </p:sp>
      <p:sp>
        <p:nvSpPr>
          <p:cNvPr id="9" name="TextBox 8">
            <a:extLst>
              <a:ext uri="{FF2B5EF4-FFF2-40B4-BE49-F238E27FC236}">
                <a16:creationId xmlns:a16="http://schemas.microsoft.com/office/drawing/2014/main" id="{4C8C2F63-BE88-FFD5-E396-DD65076BBE6A}"/>
              </a:ext>
            </a:extLst>
          </p:cNvPr>
          <p:cNvSpPr txBox="1"/>
          <p:nvPr/>
        </p:nvSpPr>
        <p:spPr>
          <a:xfrm>
            <a:off x="200024" y="418989"/>
            <a:ext cx="8815388" cy="1077218"/>
          </a:xfrm>
          <a:prstGeom prst="rect">
            <a:avLst/>
          </a:prstGeom>
          <a:noFill/>
        </p:spPr>
        <p:txBody>
          <a:bodyPr wrap="square">
            <a:spAutoFit/>
          </a:bodyPr>
          <a:lstStyle/>
          <a:p>
            <a:pPr algn="ctr"/>
            <a:r>
              <a:rPr lang="en-GB" sz="32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You will test the 3 potential new cosmetics to see if they are safe for human use.</a:t>
            </a:r>
          </a:p>
        </p:txBody>
      </p:sp>
    </p:spTree>
    <p:extLst>
      <p:ext uri="{BB962C8B-B14F-4D97-AF65-F5344CB8AC3E}">
        <p14:creationId xmlns:p14="http://schemas.microsoft.com/office/powerpoint/2010/main" val="327890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ars of face cream">
            <a:extLst>
              <a:ext uri="{FF2B5EF4-FFF2-40B4-BE49-F238E27FC236}">
                <a16:creationId xmlns:a16="http://schemas.microsoft.com/office/drawing/2014/main" id="{3646CCA0-E040-7461-772E-EF8C2BE9ECDC}"/>
              </a:ext>
            </a:extLst>
          </p:cNvPr>
          <p:cNvPicPr>
            <a:picLocks noChangeAspect="1"/>
          </p:cNvPicPr>
          <p:nvPr/>
        </p:nvPicPr>
        <p:blipFill>
          <a:blip r:embed="rId3">
            <a:alphaModFix amt="30000"/>
          </a:blip>
          <a:srcRect l="11110" r="1"/>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35E36A0B-E557-456A-C07D-A8C6EC91AFCA}"/>
              </a:ext>
            </a:extLst>
          </p:cNvPr>
          <p:cNvGraphicFramePr>
            <a:graphicFrameLocks noGrp="1"/>
          </p:cNvGraphicFramePr>
          <p:nvPr>
            <p:extLst>
              <p:ext uri="{D42A27DB-BD31-4B8C-83A1-F6EECF244321}">
                <p14:modId xmlns:p14="http://schemas.microsoft.com/office/powerpoint/2010/main" val="505934821"/>
              </p:ext>
            </p:extLst>
          </p:nvPr>
        </p:nvGraphicFramePr>
        <p:xfrm>
          <a:off x="252000" y="958056"/>
          <a:ext cx="8640000" cy="1219200"/>
        </p:xfrm>
        <a:graphic>
          <a:graphicData uri="http://schemas.openxmlformats.org/drawingml/2006/table">
            <a:tbl>
              <a:tblPr firstRow="1" firstCol="1" bandRow="1">
                <a:tableStyleId>{5C22544A-7EE6-4342-B048-85BDC9FD1C3A}</a:tableStyleId>
              </a:tblPr>
              <a:tblGrid>
                <a:gridCol w="1138380">
                  <a:extLst>
                    <a:ext uri="{9D8B030D-6E8A-4147-A177-3AD203B41FA5}">
                      <a16:colId xmlns:a16="http://schemas.microsoft.com/office/drawing/2014/main" val="875413012"/>
                    </a:ext>
                  </a:extLst>
                </a:gridCol>
                <a:gridCol w="1740342">
                  <a:extLst>
                    <a:ext uri="{9D8B030D-6E8A-4147-A177-3AD203B41FA5}">
                      <a16:colId xmlns:a16="http://schemas.microsoft.com/office/drawing/2014/main" val="2991851812"/>
                    </a:ext>
                  </a:extLst>
                </a:gridCol>
                <a:gridCol w="1440319">
                  <a:extLst>
                    <a:ext uri="{9D8B030D-6E8A-4147-A177-3AD203B41FA5}">
                      <a16:colId xmlns:a16="http://schemas.microsoft.com/office/drawing/2014/main" val="127045916"/>
                    </a:ext>
                  </a:extLst>
                </a:gridCol>
                <a:gridCol w="1314473">
                  <a:extLst>
                    <a:ext uri="{9D8B030D-6E8A-4147-A177-3AD203B41FA5}">
                      <a16:colId xmlns:a16="http://schemas.microsoft.com/office/drawing/2014/main" val="1474097762"/>
                    </a:ext>
                  </a:extLst>
                </a:gridCol>
                <a:gridCol w="1566167">
                  <a:extLst>
                    <a:ext uri="{9D8B030D-6E8A-4147-A177-3AD203B41FA5}">
                      <a16:colId xmlns:a16="http://schemas.microsoft.com/office/drawing/2014/main" val="945415539"/>
                    </a:ext>
                  </a:extLst>
                </a:gridCol>
                <a:gridCol w="1440319">
                  <a:extLst>
                    <a:ext uri="{9D8B030D-6E8A-4147-A177-3AD203B41FA5}">
                      <a16:colId xmlns:a16="http://schemas.microsoft.com/office/drawing/2014/main" val="3866737308"/>
                    </a:ext>
                  </a:extLst>
                </a:gridCol>
              </a:tblGrid>
              <a:tr h="0">
                <a:tc>
                  <a:txBody>
                    <a:bodyPr/>
                    <a:lstStyle/>
                    <a:p>
                      <a:pPr algn="ctr"/>
                      <a:r>
                        <a:rPr lang="en-GB" sz="1600" dirty="0">
                          <a:solidFill>
                            <a:schemeClr val="tx1">
                              <a:lumMod val="65000"/>
                              <a:lumOff val="35000"/>
                            </a:schemeClr>
                          </a:solidFill>
                          <a:effectLst/>
                          <a:latin typeface="VAG Rounded LT Pro Light" panose="020F0902020204020204" pitchFamily="34" charset="77"/>
                        </a:rPr>
                        <a:t>Substance</a:t>
                      </a:r>
                      <a:endParaRPr lang="en-GB" sz="16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chemeClr val="tx1">
                              <a:lumMod val="65000"/>
                              <a:lumOff val="35000"/>
                            </a:schemeClr>
                          </a:solidFill>
                          <a:effectLst/>
                          <a:latin typeface="VAG Rounded LT Pro Light" panose="020F0902020204020204" pitchFamily="34" charset="77"/>
                        </a:rPr>
                        <a:t>Colour of indicator</a:t>
                      </a:r>
                      <a:endParaRPr lang="en-GB" sz="16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pH</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Suitable for rats?</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Suitable for dogs?</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Suitable for humans?</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9855377"/>
                  </a:ext>
                </a:extLst>
              </a:tr>
              <a:tr h="0">
                <a:tc>
                  <a:txBody>
                    <a:bodyPr/>
                    <a:lstStyle/>
                    <a:p>
                      <a:pPr algn="ctr"/>
                      <a:r>
                        <a:rPr lang="en-GB" sz="1600" dirty="0">
                          <a:solidFill>
                            <a:schemeClr val="tx1">
                              <a:lumMod val="65000"/>
                              <a:lumOff val="35000"/>
                            </a:schemeClr>
                          </a:solidFill>
                          <a:effectLst/>
                          <a:latin typeface="VAG Rounded LT Pro Light" panose="020F0902020204020204" pitchFamily="34" charset="77"/>
                        </a:rPr>
                        <a:t>A</a:t>
                      </a:r>
                      <a:endParaRPr lang="en-GB" sz="16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chemeClr val="tx1">
                              <a:lumMod val="65000"/>
                              <a:lumOff val="35000"/>
                            </a:schemeClr>
                          </a:solidFill>
                          <a:effectLst/>
                          <a:latin typeface="VAG Rounded LT Pro Light" panose="020F0902020204020204" pitchFamily="34" charset="77"/>
                        </a:rPr>
                        <a:t> </a:t>
                      </a:r>
                      <a:endParaRPr lang="en-GB" sz="16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chemeClr val="tx1">
                              <a:lumMod val="65000"/>
                              <a:lumOff val="35000"/>
                            </a:schemeClr>
                          </a:solidFill>
                          <a:effectLst/>
                          <a:latin typeface="VAG Rounded LT Pro Light" panose="020F0902020204020204" pitchFamily="34" charset="77"/>
                        </a:rPr>
                        <a:t> </a:t>
                      </a:r>
                      <a:endParaRPr lang="en-GB" sz="16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chemeClr val="tx1">
                              <a:lumMod val="65000"/>
                              <a:lumOff val="35000"/>
                            </a:schemeClr>
                          </a:solidFill>
                          <a:effectLst/>
                          <a:latin typeface="VAG Rounded LT Pro Light" panose="020F0902020204020204" pitchFamily="34" charset="77"/>
                        </a:rPr>
                        <a:t> </a:t>
                      </a:r>
                      <a:endParaRPr lang="en-GB" sz="16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9597887"/>
                  </a:ext>
                </a:extLst>
              </a:tr>
              <a:tr h="0">
                <a:tc>
                  <a:txBody>
                    <a:bodyPr/>
                    <a:lstStyle/>
                    <a:p>
                      <a:pPr algn="ctr"/>
                      <a:r>
                        <a:rPr lang="en-GB" sz="1600">
                          <a:solidFill>
                            <a:schemeClr val="tx1">
                              <a:lumMod val="65000"/>
                              <a:lumOff val="35000"/>
                            </a:schemeClr>
                          </a:solidFill>
                          <a:effectLst/>
                          <a:latin typeface="VAG Rounded LT Pro Light" panose="020F0902020204020204" pitchFamily="34" charset="77"/>
                        </a:rPr>
                        <a:t>B</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3321060"/>
                  </a:ext>
                </a:extLst>
              </a:tr>
              <a:tr h="0">
                <a:tc>
                  <a:txBody>
                    <a:bodyPr/>
                    <a:lstStyle/>
                    <a:p>
                      <a:pPr algn="ctr"/>
                      <a:r>
                        <a:rPr lang="en-GB" sz="1600">
                          <a:solidFill>
                            <a:schemeClr val="tx1">
                              <a:lumMod val="65000"/>
                              <a:lumOff val="35000"/>
                            </a:schemeClr>
                          </a:solidFill>
                          <a:effectLst/>
                          <a:latin typeface="VAG Rounded LT Pro Light" panose="020F0902020204020204" pitchFamily="34" charset="77"/>
                        </a:rPr>
                        <a:t>C</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chemeClr val="tx1">
                              <a:lumMod val="65000"/>
                              <a:lumOff val="35000"/>
                            </a:schemeClr>
                          </a:solidFill>
                          <a:effectLst/>
                          <a:latin typeface="VAG Rounded LT Pro Light" panose="020F0902020204020204" pitchFamily="34" charset="77"/>
                        </a:rPr>
                        <a:t> </a:t>
                      </a:r>
                      <a:endParaRPr lang="en-GB" sz="16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lumMod val="65000"/>
                              <a:lumOff val="35000"/>
                            </a:schemeClr>
                          </a:solidFill>
                          <a:effectLst/>
                          <a:latin typeface="VAG Rounded LT Pro Light" panose="020F0902020204020204" pitchFamily="34" charset="77"/>
                        </a:rPr>
                        <a:t> </a:t>
                      </a:r>
                      <a:endParaRPr lang="en-GB" sz="160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chemeClr val="tx1">
                              <a:lumMod val="65000"/>
                              <a:lumOff val="35000"/>
                            </a:schemeClr>
                          </a:solidFill>
                          <a:effectLst/>
                          <a:latin typeface="VAG Rounded LT Pro Light" panose="020F0902020204020204" pitchFamily="34" charset="77"/>
                        </a:rPr>
                        <a:t> </a:t>
                      </a:r>
                      <a:endParaRPr lang="en-GB" sz="16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4859477"/>
                  </a:ext>
                </a:extLst>
              </a:tr>
            </a:tbl>
          </a:graphicData>
        </a:graphic>
      </p:graphicFrame>
      <p:sp>
        <p:nvSpPr>
          <p:cNvPr id="6" name="TextBox 5">
            <a:extLst>
              <a:ext uri="{FF2B5EF4-FFF2-40B4-BE49-F238E27FC236}">
                <a16:creationId xmlns:a16="http://schemas.microsoft.com/office/drawing/2014/main" id="{D31FEED0-DD48-1472-3BBD-F8E0A6FA44CB}"/>
              </a:ext>
            </a:extLst>
          </p:cNvPr>
          <p:cNvSpPr txBox="1"/>
          <p:nvPr/>
        </p:nvSpPr>
        <p:spPr>
          <a:xfrm>
            <a:off x="251999" y="3591120"/>
            <a:ext cx="8639999" cy="1384995"/>
          </a:xfrm>
          <a:prstGeom prst="rect">
            <a:avLst/>
          </a:prstGeom>
          <a:noFill/>
        </p:spPr>
        <p:txBody>
          <a:bodyPr wrap="square">
            <a:spAutoFit/>
          </a:bodyPr>
          <a:lstStyle/>
          <a:p>
            <a:r>
              <a:rPr lang="en-GB" sz="2800" dirty="0">
                <a:effectLst/>
                <a:latin typeface="VAG Rounded LT Pro Light" panose="020F0902020204020204" pitchFamily="34" charset="77"/>
                <a:ea typeface="Calibri" panose="020F0502020204030204" pitchFamily="34" charset="0"/>
                <a:cs typeface="Times New Roman" panose="02020603050405020304" pitchFamily="18" charset="0"/>
              </a:rPr>
              <a:t>If you were to test these substances on dogs or rats, would the results be relevant to humans?</a:t>
            </a:r>
          </a:p>
          <a:p>
            <a:r>
              <a:rPr lang="en-GB" sz="2800" dirty="0">
                <a:effectLst/>
                <a:latin typeface="VAG Rounded LT Pro Light" panose="020F0902020204020204" pitchFamily="34" charset="77"/>
                <a:ea typeface="Calibri" panose="020F0502020204030204" pitchFamily="34" charset="0"/>
                <a:cs typeface="Times New Roman" panose="02020603050405020304" pitchFamily="18" charset="0"/>
              </a:rPr>
              <a:t>Explai</a:t>
            </a:r>
            <a:r>
              <a:rPr lang="en-GB" sz="2800" dirty="0">
                <a:latin typeface="VAG Rounded LT Pro Light" panose="020F0902020204020204" pitchFamily="34" charset="77"/>
                <a:ea typeface="Calibri" panose="020F0502020204030204" pitchFamily="34" charset="0"/>
                <a:cs typeface="Times New Roman" panose="02020603050405020304" pitchFamily="18" charset="0"/>
              </a:rPr>
              <a:t>n your answer.</a:t>
            </a:r>
            <a:endParaRPr lang="en-GB" sz="2800" dirty="0">
              <a:effectLst/>
              <a:latin typeface="VAG Rounded LT Pro Light" panose="020F0902020204020204"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453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824D1-1ED7-C13C-FB46-01DC8B00EEF5}"/>
            </a:ext>
          </a:extLst>
        </p:cNvPr>
        <p:cNvGrpSpPr/>
        <p:nvPr/>
      </p:nvGrpSpPr>
      <p:grpSpPr>
        <a:xfrm>
          <a:off x="0" y="0"/>
          <a:ext cx="0" cy="0"/>
          <a:chOff x="0" y="0"/>
          <a:chExt cx="0" cy="0"/>
        </a:xfrm>
      </p:grpSpPr>
      <p:pic>
        <p:nvPicPr>
          <p:cNvPr id="7" name="Picture 6" descr="Jars of face cream">
            <a:extLst>
              <a:ext uri="{FF2B5EF4-FFF2-40B4-BE49-F238E27FC236}">
                <a16:creationId xmlns:a16="http://schemas.microsoft.com/office/drawing/2014/main" id="{F7C9C3B4-5490-25E8-5AF4-909C769E4204}"/>
              </a:ext>
            </a:extLst>
          </p:cNvPr>
          <p:cNvPicPr>
            <a:picLocks noChangeAspect="1"/>
          </p:cNvPicPr>
          <p:nvPr/>
        </p:nvPicPr>
        <p:blipFill>
          <a:blip r:embed="rId3">
            <a:alphaModFix amt="30000"/>
          </a:blip>
          <a:srcRect l="11110" r="1"/>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BA90B0BA-8056-BAED-72D9-A18B6FC3CEED}"/>
              </a:ext>
            </a:extLst>
          </p:cNvPr>
          <p:cNvGraphicFramePr>
            <a:graphicFrameLocks noGrp="1"/>
          </p:cNvGraphicFramePr>
          <p:nvPr>
            <p:extLst>
              <p:ext uri="{D42A27DB-BD31-4B8C-83A1-F6EECF244321}">
                <p14:modId xmlns:p14="http://schemas.microsoft.com/office/powerpoint/2010/main" val="2382266239"/>
              </p:ext>
            </p:extLst>
          </p:nvPr>
        </p:nvGraphicFramePr>
        <p:xfrm>
          <a:off x="144000" y="705029"/>
          <a:ext cx="8856000" cy="1219200"/>
        </p:xfrm>
        <a:graphic>
          <a:graphicData uri="http://schemas.openxmlformats.org/drawingml/2006/table">
            <a:tbl>
              <a:tblPr firstRow="1" firstCol="1" bandRow="1">
                <a:tableStyleId>{5C22544A-7EE6-4342-B048-85BDC9FD1C3A}</a:tableStyleId>
              </a:tblPr>
              <a:tblGrid>
                <a:gridCol w="1476000">
                  <a:extLst>
                    <a:ext uri="{9D8B030D-6E8A-4147-A177-3AD203B41FA5}">
                      <a16:colId xmlns:a16="http://schemas.microsoft.com/office/drawing/2014/main" val="875413012"/>
                    </a:ext>
                  </a:extLst>
                </a:gridCol>
                <a:gridCol w="1476000">
                  <a:extLst>
                    <a:ext uri="{9D8B030D-6E8A-4147-A177-3AD203B41FA5}">
                      <a16:colId xmlns:a16="http://schemas.microsoft.com/office/drawing/2014/main" val="2991851812"/>
                    </a:ext>
                  </a:extLst>
                </a:gridCol>
                <a:gridCol w="1476000">
                  <a:extLst>
                    <a:ext uri="{9D8B030D-6E8A-4147-A177-3AD203B41FA5}">
                      <a16:colId xmlns:a16="http://schemas.microsoft.com/office/drawing/2014/main" val="127045916"/>
                    </a:ext>
                  </a:extLst>
                </a:gridCol>
                <a:gridCol w="1476000">
                  <a:extLst>
                    <a:ext uri="{9D8B030D-6E8A-4147-A177-3AD203B41FA5}">
                      <a16:colId xmlns:a16="http://schemas.microsoft.com/office/drawing/2014/main" val="1474097762"/>
                    </a:ext>
                  </a:extLst>
                </a:gridCol>
                <a:gridCol w="1476000">
                  <a:extLst>
                    <a:ext uri="{9D8B030D-6E8A-4147-A177-3AD203B41FA5}">
                      <a16:colId xmlns:a16="http://schemas.microsoft.com/office/drawing/2014/main" val="945415539"/>
                    </a:ext>
                  </a:extLst>
                </a:gridCol>
                <a:gridCol w="1476000">
                  <a:extLst>
                    <a:ext uri="{9D8B030D-6E8A-4147-A177-3AD203B41FA5}">
                      <a16:colId xmlns:a16="http://schemas.microsoft.com/office/drawing/2014/main" val="3866737308"/>
                    </a:ext>
                  </a:extLst>
                </a:gridCol>
              </a:tblGrid>
              <a:tr h="0">
                <a:tc>
                  <a:txBody>
                    <a:bodyPr/>
                    <a:lstStyle/>
                    <a:p>
                      <a:pPr algn="ctr"/>
                      <a:r>
                        <a:rPr lang="en-GB" sz="1600" dirty="0">
                          <a:solidFill>
                            <a:schemeClr val="tx1"/>
                          </a:solidFill>
                          <a:effectLst/>
                          <a:latin typeface="VAG Rounded LT Pro Light" panose="020F0902020204020204" pitchFamily="34" charset="77"/>
                        </a:rPr>
                        <a:t>Substance</a:t>
                      </a:r>
                      <a:endParaRPr lang="en-GB" sz="1600" dirty="0">
                        <a:solidFill>
                          <a:schemeClr val="tx1"/>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chemeClr val="tx1"/>
                          </a:solidFill>
                          <a:effectLst/>
                          <a:latin typeface="VAG Rounded LT Pro Light" panose="020F0902020204020204" pitchFamily="34" charset="77"/>
                        </a:rPr>
                        <a:t>Colour of indicator</a:t>
                      </a:r>
                      <a:endParaRPr lang="en-GB" sz="1600" dirty="0">
                        <a:solidFill>
                          <a:schemeClr val="tx1"/>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solidFill>
                          <a:effectLst/>
                          <a:latin typeface="VAG Rounded LT Pro Light" panose="020F0902020204020204" pitchFamily="34" charset="77"/>
                        </a:rPr>
                        <a:t>pH</a:t>
                      </a:r>
                      <a:endParaRPr lang="en-GB" sz="1600">
                        <a:solidFill>
                          <a:schemeClr val="tx1"/>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a:solidFill>
                            <a:schemeClr val="tx1"/>
                          </a:solidFill>
                          <a:effectLst/>
                          <a:latin typeface="VAG Rounded LT Pro Light" panose="020F0902020204020204" pitchFamily="34" charset="77"/>
                        </a:rPr>
                        <a:t>Suitable for rats?</a:t>
                      </a:r>
                      <a:endParaRPr lang="en-GB" sz="1600">
                        <a:solidFill>
                          <a:schemeClr val="tx1"/>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chemeClr val="tx1"/>
                          </a:solidFill>
                          <a:effectLst/>
                          <a:latin typeface="VAG Rounded LT Pro Light" panose="020F0902020204020204" pitchFamily="34" charset="77"/>
                        </a:rPr>
                        <a:t>Suitable for dogs?</a:t>
                      </a:r>
                      <a:endParaRPr lang="en-GB" sz="1600" dirty="0">
                        <a:solidFill>
                          <a:schemeClr val="tx1"/>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chemeClr val="tx1"/>
                          </a:solidFill>
                          <a:effectLst/>
                          <a:latin typeface="VAG Rounded LT Pro Light" panose="020F0902020204020204" pitchFamily="34" charset="77"/>
                        </a:rPr>
                        <a:t>Suitable for humans?</a:t>
                      </a:r>
                      <a:endParaRPr lang="en-GB" sz="1600" dirty="0">
                        <a:solidFill>
                          <a:schemeClr val="tx1"/>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9855377"/>
                  </a:ext>
                </a:extLst>
              </a:tr>
              <a:tr h="39212">
                <a:tc>
                  <a:txBody>
                    <a:bodyPr/>
                    <a:lstStyle/>
                    <a:p>
                      <a:pPr algn="ctr"/>
                      <a:r>
                        <a:rPr lang="en-GB" sz="1600" dirty="0">
                          <a:solidFill>
                            <a:schemeClr val="tx1"/>
                          </a:solidFill>
                          <a:effectLst/>
                          <a:latin typeface="VAG Rounded LT Pro Light" panose="020F0902020204020204" pitchFamily="34" charset="77"/>
                        </a:rPr>
                        <a:t>A</a:t>
                      </a:r>
                      <a:endParaRPr lang="en-GB" sz="1600" dirty="0">
                        <a:solidFill>
                          <a:schemeClr val="tx1"/>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 </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 4</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 no</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rPr>
                        <a:t>no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rPr>
                        <a:t>yes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9597887"/>
                  </a:ext>
                </a:extLst>
              </a:tr>
              <a:tr h="0">
                <a:tc>
                  <a:txBody>
                    <a:bodyPr/>
                    <a:lstStyle/>
                    <a:p>
                      <a:pPr algn="ctr"/>
                      <a:r>
                        <a:rPr lang="en-GB" sz="1600" dirty="0">
                          <a:solidFill>
                            <a:schemeClr val="tx1"/>
                          </a:solidFill>
                          <a:effectLst/>
                          <a:latin typeface="VAG Rounded LT Pro Light" panose="020F0902020204020204" pitchFamily="34" charset="77"/>
                        </a:rPr>
                        <a:t>B</a:t>
                      </a:r>
                      <a:endParaRPr lang="en-GB" sz="1600" dirty="0">
                        <a:solidFill>
                          <a:schemeClr val="tx1"/>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 </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 6</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 yes</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no</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rPr>
                        <a:t>yes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3321060"/>
                  </a:ext>
                </a:extLst>
              </a:tr>
              <a:tr h="0">
                <a:tc>
                  <a:txBody>
                    <a:bodyPr/>
                    <a:lstStyle/>
                    <a:p>
                      <a:pPr algn="ctr"/>
                      <a:r>
                        <a:rPr lang="en-GB" sz="1600" dirty="0">
                          <a:solidFill>
                            <a:schemeClr val="tx1"/>
                          </a:solidFill>
                          <a:effectLst/>
                          <a:latin typeface="VAG Rounded LT Pro Light" panose="020F0902020204020204" pitchFamily="34" charset="77"/>
                        </a:rPr>
                        <a:t>C</a:t>
                      </a:r>
                      <a:endParaRPr lang="en-GB" sz="1600" dirty="0">
                        <a:solidFill>
                          <a:schemeClr val="tx1"/>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 </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 7</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 yes</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rPr>
                        <a:t>yes</a:t>
                      </a:r>
                      <a:endPar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solidFill>
                            <a:srgbClr val="FF0000"/>
                          </a:solidFill>
                          <a:effectLst/>
                          <a:latin typeface="VAG Rounded LT Pro Light" panose="020F0902020204020204" pitchFamily="34" charset="77"/>
                          <a:ea typeface="Calibri" panose="020F0502020204030204" pitchFamily="34" charset="0"/>
                          <a:cs typeface="Times New Roman" panose="02020603050405020304" pitchFamily="18" charset="0"/>
                        </a:rPr>
                        <a:t>no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4859477"/>
                  </a:ext>
                </a:extLst>
              </a:tr>
            </a:tbl>
          </a:graphicData>
        </a:graphic>
      </p:graphicFrame>
      <p:sp>
        <p:nvSpPr>
          <p:cNvPr id="9" name="TextBox 8">
            <a:extLst>
              <a:ext uri="{FF2B5EF4-FFF2-40B4-BE49-F238E27FC236}">
                <a16:creationId xmlns:a16="http://schemas.microsoft.com/office/drawing/2014/main" id="{2C3B3720-BF74-692B-5B1A-F01950D5FB2C}"/>
              </a:ext>
            </a:extLst>
          </p:cNvPr>
          <p:cNvSpPr txBox="1"/>
          <p:nvPr/>
        </p:nvSpPr>
        <p:spPr>
          <a:xfrm>
            <a:off x="642938" y="5261386"/>
            <a:ext cx="7520398" cy="1015663"/>
          </a:xfrm>
          <a:prstGeom prst="rect">
            <a:avLst/>
          </a:prstGeom>
          <a:noFill/>
        </p:spPr>
        <p:txBody>
          <a:bodyPr wrap="square">
            <a:spAutoFit/>
          </a:bodyPr>
          <a:lstStyle/>
          <a:p>
            <a:pPr algn="ctr"/>
            <a:r>
              <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Of course, this is a very basic test to show one of the many differences between humans and other animals.</a:t>
            </a:r>
          </a:p>
          <a:p>
            <a:pPr algn="ctr"/>
            <a:r>
              <a:rPr lang="en-GB" sz="2000" dirty="0">
                <a:solidFill>
                  <a:schemeClr val="tx1">
                    <a:lumMod val="65000"/>
                    <a:lumOff val="35000"/>
                  </a:schemeClr>
                </a:solidFill>
                <a:effectLst/>
                <a:latin typeface="VAG Rounded LT Pro Light" panose="020F0902020204020204" pitchFamily="34" charset="77"/>
                <a:ea typeface="Calibri" panose="020F0502020204030204" pitchFamily="34" charset="0"/>
                <a:cs typeface="Times New Roman" panose="02020603050405020304" pitchFamily="18" charset="0"/>
              </a:rPr>
              <a:t>Let’s have a look at some real-life examples of safety tests…</a:t>
            </a:r>
          </a:p>
        </p:txBody>
      </p:sp>
      <p:sp>
        <p:nvSpPr>
          <p:cNvPr id="2" name="TextBox 1">
            <a:extLst>
              <a:ext uri="{FF2B5EF4-FFF2-40B4-BE49-F238E27FC236}">
                <a16:creationId xmlns:a16="http://schemas.microsoft.com/office/drawing/2014/main" id="{6729F7D0-6171-08F4-C98C-2DBA70BA508B}"/>
              </a:ext>
            </a:extLst>
          </p:cNvPr>
          <p:cNvSpPr txBox="1"/>
          <p:nvPr/>
        </p:nvSpPr>
        <p:spPr>
          <a:xfrm>
            <a:off x="188633" y="3572544"/>
            <a:ext cx="8811367" cy="1477328"/>
          </a:xfrm>
          <a:prstGeom prst="rect">
            <a:avLst/>
          </a:prstGeom>
          <a:noFill/>
        </p:spPr>
        <p:txBody>
          <a:bodyPr wrap="square" rtlCol="0">
            <a:spAutoFit/>
          </a:bodyPr>
          <a:lstStyle/>
          <a:p>
            <a:r>
              <a:rPr lang="en-US" dirty="0">
                <a:solidFill>
                  <a:srgbClr val="FF0000"/>
                </a:solidFill>
                <a:latin typeface="VAG Rounded LT Pro Light" panose="020F0902020204020204" pitchFamily="34" charset="77"/>
              </a:rPr>
              <a:t>No.</a:t>
            </a:r>
          </a:p>
          <a:p>
            <a:r>
              <a:rPr lang="en-US" dirty="0">
                <a:solidFill>
                  <a:srgbClr val="FF0000"/>
                </a:solidFill>
                <a:latin typeface="VAG Rounded LT Pro Light" panose="020F0902020204020204" pitchFamily="34" charset="77"/>
              </a:rPr>
              <a:t>Substance A is unsuitable for rats and dogs but is suitable for humans.</a:t>
            </a:r>
            <a:br>
              <a:rPr lang="en-US" dirty="0">
                <a:solidFill>
                  <a:srgbClr val="FF0000"/>
                </a:solidFill>
                <a:latin typeface="VAG Rounded LT Pro Light" panose="020F0902020204020204" pitchFamily="34" charset="77"/>
              </a:rPr>
            </a:br>
            <a:r>
              <a:rPr lang="en-US" dirty="0">
                <a:solidFill>
                  <a:srgbClr val="FF0000"/>
                </a:solidFill>
                <a:latin typeface="VAG Rounded LT Pro Light" panose="020F0902020204020204" pitchFamily="34" charset="77"/>
              </a:rPr>
              <a:t>Substance B is suitable for rats but not dogs – why one is right?</a:t>
            </a:r>
          </a:p>
          <a:p>
            <a:r>
              <a:rPr lang="en-US" dirty="0">
                <a:solidFill>
                  <a:srgbClr val="FF0000"/>
                </a:solidFill>
                <a:latin typeface="VAG Rounded LT Pro Light" panose="020F0902020204020204" pitchFamily="34" charset="77"/>
              </a:rPr>
              <a:t>Substance C is suitable for animals but not humans.</a:t>
            </a:r>
          </a:p>
          <a:p>
            <a:r>
              <a:rPr lang="en-US" dirty="0">
                <a:solidFill>
                  <a:srgbClr val="FF0000"/>
                </a:solidFill>
                <a:latin typeface="VAG Rounded LT Pro Light" panose="020F0902020204020204" pitchFamily="34" charset="77"/>
              </a:rPr>
              <a:t>This is because animals are different to us.</a:t>
            </a:r>
          </a:p>
        </p:txBody>
      </p:sp>
      <p:sp>
        <p:nvSpPr>
          <p:cNvPr id="3" name="TextBox 2">
            <a:extLst>
              <a:ext uri="{FF2B5EF4-FFF2-40B4-BE49-F238E27FC236}">
                <a16:creationId xmlns:a16="http://schemas.microsoft.com/office/drawing/2014/main" id="{9763354E-4A7D-4FA0-4E3D-592FDA9761DD}"/>
              </a:ext>
            </a:extLst>
          </p:cNvPr>
          <p:cNvSpPr txBox="1"/>
          <p:nvPr/>
        </p:nvSpPr>
        <p:spPr>
          <a:xfrm>
            <a:off x="188633" y="2187549"/>
            <a:ext cx="8639999" cy="1384995"/>
          </a:xfrm>
          <a:prstGeom prst="rect">
            <a:avLst/>
          </a:prstGeom>
          <a:noFill/>
        </p:spPr>
        <p:txBody>
          <a:bodyPr wrap="square">
            <a:spAutoFit/>
          </a:bodyPr>
          <a:lstStyle/>
          <a:p>
            <a:r>
              <a:rPr lang="en-GB" sz="2800" dirty="0">
                <a:effectLst/>
                <a:latin typeface="VAG Rounded LT Pro Light" panose="020F0902020204020204" pitchFamily="34" charset="77"/>
                <a:ea typeface="Calibri" panose="020F0502020204030204" pitchFamily="34" charset="0"/>
                <a:cs typeface="Times New Roman" panose="02020603050405020304" pitchFamily="18" charset="0"/>
              </a:rPr>
              <a:t>If you were to test these substances on dogs or rats, would the results be relevant to humans?</a:t>
            </a:r>
          </a:p>
          <a:p>
            <a:r>
              <a:rPr lang="en-GB" sz="2800" dirty="0">
                <a:effectLst/>
                <a:latin typeface="VAG Rounded LT Pro Light" panose="020F0902020204020204" pitchFamily="34" charset="77"/>
                <a:ea typeface="Calibri" panose="020F0502020204030204" pitchFamily="34" charset="0"/>
                <a:cs typeface="Times New Roman" panose="02020603050405020304" pitchFamily="18" charset="0"/>
              </a:rPr>
              <a:t>Explai</a:t>
            </a:r>
            <a:r>
              <a:rPr lang="en-GB" sz="2800" dirty="0">
                <a:latin typeface="VAG Rounded LT Pro Light" panose="020F0902020204020204" pitchFamily="34" charset="77"/>
                <a:ea typeface="Calibri" panose="020F0502020204030204" pitchFamily="34" charset="0"/>
                <a:cs typeface="Times New Roman" panose="02020603050405020304" pitchFamily="18" charset="0"/>
              </a:rPr>
              <a:t>n your answer.</a:t>
            </a:r>
            <a:endParaRPr lang="en-GB" sz="2800" dirty="0">
              <a:effectLst/>
              <a:latin typeface="VAG Rounded LT Pro Light" panose="020F0902020204020204"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8901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1DA4FA-D496-70F6-AB69-6D03B6967BFC}"/>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pic>
        <p:nvPicPr>
          <p:cNvPr id="4" name="Online Media 3" descr="Animal Aid and XCellR8 – working together for better science!">
            <a:hlinkClick r:id="" action="ppaction://media"/>
            <a:extLst>
              <a:ext uri="{FF2B5EF4-FFF2-40B4-BE49-F238E27FC236}">
                <a16:creationId xmlns:a16="http://schemas.microsoft.com/office/drawing/2014/main" id="{B141E0AF-645E-2AFB-9B1A-4AE0BE41C8AE}"/>
              </a:ext>
            </a:extLst>
          </p:cNvPr>
          <p:cNvPicPr>
            <a:picLocks noRot="1" noChangeAspect="1"/>
          </p:cNvPicPr>
          <p:nvPr>
            <a:videoFile r:link="rId1"/>
          </p:nvPr>
        </p:nvPicPr>
        <p:blipFill>
          <a:blip r:embed="rId3"/>
          <a:stretch>
            <a:fillRect/>
          </a:stretch>
        </p:blipFill>
        <p:spPr>
          <a:xfrm>
            <a:off x="0" y="681037"/>
            <a:ext cx="9210308" cy="5203824"/>
          </a:xfrm>
          <a:prstGeom prst="rect">
            <a:avLst/>
          </a:prstGeom>
        </p:spPr>
      </p:pic>
    </p:spTree>
    <p:extLst>
      <p:ext uri="{BB962C8B-B14F-4D97-AF65-F5344CB8AC3E}">
        <p14:creationId xmlns:p14="http://schemas.microsoft.com/office/powerpoint/2010/main" val="405594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ars of face cream">
            <a:extLst>
              <a:ext uri="{FF2B5EF4-FFF2-40B4-BE49-F238E27FC236}">
                <a16:creationId xmlns:a16="http://schemas.microsoft.com/office/drawing/2014/main" id="{7520BAE2-6FE9-19D7-E5C6-6250C3015AD5}"/>
              </a:ext>
            </a:extLst>
          </p:cNvPr>
          <p:cNvPicPr>
            <a:picLocks noChangeAspect="1"/>
          </p:cNvPicPr>
          <p:nvPr/>
        </p:nvPicPr>
        <p:blipFill>
          <a:blip r:embed="rId2">
            <a:alphaModFix amt="30000"/>
          </a:blip>
          <a:srcRect l="11110" r="1"/>
          <a:stretch/>
        </p:blipFill>
        <p:spPr>
          <a:xfrm>
            <a:off x="0" y="0"/>
            <a:ext cx="9144000" cy="6858000"/>
          </a:xfrm>
          <a:prstGeom prst="rect">
            <a:avLst/>
          </a:prstGeom>
        </p:spPr>
      </p:pic>
      <p:sp>
        <p:nvSpPr>
          <p:cNvPr id="6" name="Rounded Rectangle 5">
            <a:extLst>
              <a:ext uri="{FF2B5EF4-FFF2-40B4-BE49-F238E27FC236}">
                <a16:creationId xmlns:a16="http://schemas.microsoft.com/office/drawing/2014/main" id="{0E808A7A-9329-5330-D7F0-E5572D533C1C}"/>
              </a:ext>
            </a:extLst>
          </p:cNvPr>
          <p:cNvSpPr/>
          <p:nvPr/>
        </p:nvSpPr>
        <p:spPr>
          <a:xfrm>
            <a:off x="393038" y="1838326"/>
            <a:ext cx="8357924" cy="446087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B0C7A232-B475-5C55-8E79-5E98092B9130}"/>
              </a:ext>
            </a:extLst>
          </p:cNvPr>
          <p:cNvSpPr/>
          <p:nvPr/>
        </p:nvSpPr>
        <p:spPr>
          <a:xfrm>
            <a:off x="393038" y="365126"/>
            <a:ext cx="8357924" cy="132556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3255EC-ADDB-E169-5B38-75D667836A08}"/>
              </a:ext>
            </a:extLst>
          </p:cNvPr>
          <p:cNvSpPr>
            <a:spLocks noGrp="1"/>
          </p:cNvSpPr>
          <p:nvPr>
            <p:ph type="title"/>
          </p:nvPr>
        </p:nvSpPr>
        <p:spPr/>
        <p:txBody>
          <a:bodyPr/>
          <a:lstStyle/>
          <a:p>
            <a:pPr algn="ctr"/>
            <a:r>
              <a:rPr lang="en-US" dirty="0">
                <a:latin typeface="VAG Rounded LT Pro Light" panose="020F0902020204020204" pitchFamily="34" charset="77"/>
              </a:rPr>
              <a:t>Think, pair, share…</a:t>
            </a:r>
          </a:p>
        </p:txBody>
      </p:sp>
      <p:sp>
        <p:nvSpPr>
          <p:cNvPr id="4" name="Title 1">
            <a:extLst>
              <a:ext uri="{FF2B5EF4-FFF2-40B4-BE49-F238E27FC236}">
                <a16:creationId xmlns:a16="http://schemas.microsoft.com/office/drawing/2014/main" id="{31D5184F-3B0F-4F79-D9A3-641B4C754EA0}"/>
              </a:ext>
            </a:extLst>
          </p:cNvPr>
          <p:cNvSpPr txBox="1">
            <a:spLocks/>
          </p:cNvSpPr>
          <p:nvPr/>
        </p:nvSpPr>
        <p:spPr>
          <a:xfrm>
            <a:off x="628650" y="2251870"/>
            <a:ext cx="7886700" cy="36337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VAG Rounded LT Pro Light" panose="020F0902020204020204" pitchFamily="34" charset="77"/>
              </a:rPr>
              <a:t>Do you think it is ethical to test on animals?</a:t>
            </a:r>
          </a:p>
          <a:p>
            <a:endParaRPr lang="en-US" sz="3200" dirty="0">
              <a:latin typeface="VAG Rounded LT Pro Light" panose="020F0902020204020204" pitchFamily="34" charset="77"/>
            </a:endParaRPr>
          </a:p>
          <a:p>
            <a:r>
              <a:rPr lang="en-US" sz="3200" dirty="0">
                <a:latin typeface="VAG Rounded LT Pro Light" panose="020F0902020204020204" pitchFamily="34" charset="77"/>
              </a:rPr>
              <a:t>Do you think it is good science to test on animals?</a:t>
            </a:r>
          </a:p>
        </p:txBody>
      </p:sp>
    </p:spTree>
    <p:extLst>
      <p:ext uri="{BB962C8B-B14F-4D97-AF65-F5344CB8AC3E}">
        <p14:creationId xmlns:p14="http://schemas.microsoft.com/office/powerpoint/2010/main" val="34751216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A4B73A9AAFE24196A2875EA6CA8F63" ma:contentTypeVersion="18" ma:contentTypeDescription="Create a new document." ma:contentTypeScope="" ma:versionID="79ada6ef3113bfe9f16c26a82b5c7a95">
  <xsd:schema xmlns:xsd="http://www.w3.org/2001/XMLSchema" xmlns:xs="http://www.w3.org/2001/XMLSchema" xmlns:p="http://schemas.microsoft.com/office/2006/metadata/properties" xmlns:ns2="d150d702-541b-4fc7-be1c-e3b822d4e644" xmlns:ns3="61d160ca-70af-45af-b396-6bd5718873d6" targetNamespace="http://schemas.microsoft.com/office/2006/metadata/properties" ma:root="true" ma:fieldsID="b23701b63df467e1a2db924702dce0b9" ns2:_="" ns3:_="">
    <xsd:import namespace="d150d702-541b-4fc7-be1c-e3b822d4e644"/>
    <xsd:import namespace="61d160ca-70af-45af-b396-6bd5718873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50d702-541b-4fc7-be1c-e3b822d4e6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b4ecd0-cf3d-429c-91fb-fce09f8568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d160ca-70af-45af-b396-6bd5718873d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65d5a39-b990-4fa3-944d-c887dd568144}" ma:internalName="TaxCatchAll" ma:showField="CatchAllData" ma:web="61d160ca-70af-45af-b396-6bd5718873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50d702-541b-4fc7-be1c-e3b822d4e644">
      <Terms xmlns="http://schemas.microsoft.com/office/infopath/2007/PartnerControls"/>
    </lcf76f155ced4ddcb4097134ff3c332f>
    <TaxCatchAll xmlns="61d160ca-70af-45af-b396-6bd5718873d6" xsi:nil="true"/>
  </documentManagement>
</p:properties>
</file>

<file path=customXml/itemProps1.xml><?xml version="1.0" encoding="utf-8"?>
<ds:datastoreItem xmlns:ds="http://schemas.openxmlformats.org/officeDocument/2006/customXml" ds:itemID="{ADEAB1A4-CC05-4085-847F-7567A230EF38}"/>
</file>

<file path=customXml/itemProps2.xml><?xml version="1.0" encoding="utf-8"?>
<ds:datastoreItem xmlns:ds="http://schemas.openxmlformats.org/officeDocument/2006/customXml" ds:itemID="{FC3AB2A7-E6F5-4A3C-A85B-D226D07D89F9}"/>
</file>

<file path=customXml/itemProps3.xml><?xml version="1.0" encoding="utf-8"?>
<ds:datastoreItem xmlns:ds="http://schemas.openxmlformats.org/officeDocument/2006/customXml" ds:itemID="{FA607CF8-ED24-4B9A-A554-0D7D8FA69AB9}"/>
</file>

<file path=docProps/app.xml><?xml version="1.0" encoding="utf-8"?>
<Properties xmlns="http://schemas.openxmlformats.org/officeDocument/2006/extended-properties" xmlns:vt="http://schemas.openxmlformats.org/officeDocument/2006/docPropsVTypes">
  <Template>Office Theme</Template>
  <TotalTime>67</TotalTime>
  <Words>615</Words>
  <Application>Microsoft Macintosh PowerPoint</Application>
  <PresentationFormat>On-screen Show (4:3)</PresentationFormat>
  <Paragraphs>96</Paragraphs>
  <Slides>7</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Aptos Display</vt:lpstr>
      <vt:lpstr>Arial</vt:lpstr>
      <vt:lpstr>VAG Rounded LT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Think, pair, share…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Natasha Bailey</dc:creator>
  <cp:lastModifiedBy>Natasha Bailey</cp:lastModifiedBy>
  <cp:revision>1</cp:revision>
  <dcterms:created xsi:type="dcterms:W3CDTF">2024-12-02T17:35:12Z</dcterms:created>
  <dcterms:modified xsi:type="dcterms:W3CDTF">2024-12-19T16:43:54Z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0x01010011A4B73A9AAFE24196A2875EA6CA8F63</vt:lpwstr>
  </property>
</Properties>
</file>